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87" r:id="rId5"/>
    <p:sldId id="292" r:id="rId6"/>
    <p:sldId id="288" r:id="rId7"/>
    <p:sldId id="290" r:id="rId8"/>
    <p:sldId id="264" r:id="rId9"/>
    <p:sldId id="265" r:id="rId10"/>
    <p:sldId id="266" r:id="rId11"/>
    <p:sldId id="267" r:id="rId12"/>
    <p:sldId id="268" r:id="rId13"/>
    <p:sldId id="269" r:id="rId14"/>
    <p:sldId id="270" r:id="rId15"/>
    <p:sldId id="293" r:id="rId16"/>
    <p:sldId id="272" r:id="rId17"/>
    <p:sldId id="29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A2A6"/>
    <a:srgbClr val="6E6E6E"/>
    <a:srgbClr val="D0E5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439" autoAdjust="0"/>
  </p:normalViewPr>
  <p:slideViewPr>
    <p:cSldViewPr>
      <p:cViewPr varScale="1">
        <p:scale>
          <a:sx n="76" d="100"/>
          <a:sy n="76" d="100"/>
        </p:scale>
        <p:origin x="-1498"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50" d="100"/>
          <a:sy n="50" d="100"/>
        </p:scale>
        <p:origin x="-3900" y="-78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00EB2C-215F-4C2E-BE5F-F33C0FD07B92}" type="datetimeFigureOut">
              <a:rPr lang="en-US" smtClean="0"/>
              <a:pPr/>
              <a:t>3/17/2014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51816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D8467A-F093-4DCA-A111-21C684D846B8}" type="slidenum">
              <a:rPr lang="en-US" smtClean="0"/>
              <a:pPr/>
              <a:t>‹#›</a:t>
            </a:fld>
            <a:endParaRPr lang="en-US" dirty="0"/>
          </a:p>
        </p:txBody>
      </p:sp>
    </p:spTree>
    <p:extLst>
      <p:ext uri="{BB962C8B-B14F-4D97-AF65-F5344CB8AC3E}">
        <p14:creationId xmlns:p14="http://schemas.microsoft.com/office/powerpoint/2010/main" val="3857297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p:txBody>
          <a:bodyPr wrap="square" numCol="1" anchor="t" anchorCtr="0" compatLnSpc="1">
            <a:prstTxWarp prst="textNoShape">
              <a:avLst/>
            </a:prstTxWarp>
          </a:bodyPr>
          <a:lstStyle/>
          <a:p>
            <a:pPr>
              <a:defRPr/>
            </a:pPr>
            <a:r>
              <a:rPr lang="en-US" sz="1000" i="1" dirty="0" smtClean="0">
                <a:latin typeface="Arial" pitchFamily="34" charset="0"/>
                <a:ea typeface="ＭＳ Ｐゴシック" pitchFamily="34" charset="-128"/>
              </a:rPr>
              <a:t>If you have conducted trainings for other strategies in the Guide, some of this information on the first several slides may be repetitive. Presenters can adapt the content as needed.</a:t>
            </a:r>
          </a:p>
          <a:p>
            <a:pPr>
              <a:defRPr/>
            </a:pPr>
            <a:endParaRPr lang="en-US" sz="1000" dirty="0" smtClean="0">
              <a:latin typeface="Arial" pitchFamily="34" charset="0"/>
              <a:ea typeface="ＭＳ Ｐゴシック" pitchFamily="34" charset="-128"/>
            </a:endParaRPr>
          </a:p>
          <a:p>
            <a:pPr>
              <a:defRPr/>
            </a:pPr>
            <a:r>
              <a:rPr lang="en-US" sz="1000" dirty="0" smtClean="0">
                <a:latin typeface="Arial" pitchFamily="34" charset="0"/>
                <a:ea typeface="ＭＳ Ｐゴシック" pitchFamily="34" charset="-128"/>
              </a:rPr>
              <a:t>• As people enter the room:</a:t>
            </a:r>
          </a:p>
          <a:p>
            <a:pPr lvl="1">
              <a:defRPr/>
            </a:pPr>
            <a:r>
              <a:rPr lang="en-US" sz="1000" dirty="0" smtClean="0">
                <a:latin typeface="Arial" pitchFamily="34" charset="0"/>
                <a:ea typeface="ＭＳ Ｐゴシック" pitchFamily="34" charset="-128"/>
              </a:rPr>
              <a:t>– Ask them to sign in. It is helpful to have a sign-in sheet that asks for contact information to keep track of attendees.</a:t>
            </a:r>
          </a:p>
          <a:p>
            <a:pPr lvl="1">
              <a:defRPr/>
            </a:pPr>
            <a:r>
              <a:rPr lang="en-US" sz="1000" dirty="0" smtClean="0">
                <a:latin typeface="Arial" pitchFamily="34" charset="0"/>
                <a:ea typeface="ＭＳ Ｐゴシック" pitchFamily="34" charset="-128"/>
              </a:rPr>
              <a:t>– Introduce yourself, ask their name, and ask them to fill out and put on a name tag. </a:t>
            </a:r>
          </a:p>
          <a:p>
            <a:pPr lvl="1">
              <a:defRPr/>
            </a:pPr>
            <a:r>
              <a:rPr lang="en-US" sz="1000" dirty="0" smtClean="0">
                <a:latin typeface="Arial" pitchFamily="34" charset="0"/>
                <a:ea typeface="ＭＳ Ｐゴシック" pitchFamily="34" charset="-128"/>
              </a:rPr>
              <a:t>– Give each attendee a copy of the session handouts (see below).</a:t>
            </a:r>
          </a:p>
          <a:p>
            <a:pPr>
              <a:defRPr/>
            </a:pPr>
            <a:endParaRPr lang="en-US" sz="1000" dirty="0" smtClean="0">
              <a:latin typeface="Arial" pitchFamily="34" charset="0"/>
              <a:ea typeface="ＭＳ Ｐゴシック" pitchFamily="34" charset="-128"/>
            </a:endParaRPr>
          </a:p>
          <a:p>
            <a:pPr>
              <a:defRPr/>
            </a:pPr>
            <a:r>
              <a:rPr lang="en-US" sz="1000" dirty="0" smtClean="0">
                <a:latin typeface="Arial" pitchFamily="34" charset="0"/>
                <a:ea typeface="ＭＳ Ｐゴシック" pitchFamily="34" charset="-128"/>
              </a:rPr>
              <a:t>•</a:t>
            </a:r>
            <a:r>
              <a:rPr lang="en-US" sz="1000" baseline="0" dirty="0" smtClean="0">
                <a:latin typeface="Arial" pitchFamily="34" charset="0"/>
                <a:ea typeface="ＭＳ Ｐゴシック" pitchFamily="34" charset="-128"/>
              </a:rPr>
              <a:t> </a:t>
            </a:r>
            <a:r>
              <a:rPr lang="en-US" sz="1000" dirty="0" smtClean="0">
                <a:latin typeface="Arial" pitchFamily="34" charset="0"/>
                <a:ea typeface="ＭＳ Ｐゴシック" pitchFamily="34" charset="-128"/>
              </a:rPr>
              <a:t>Open the session by welcoming people.</a:t>
            </a:r>
          </a:p>
          <a:p>
            <a:pPr>
              <a:defRPr/>
            </a:pPr>
            <a:r>
              <a:rPr lang="en-US" sz="1000" dirty="0" smtClean="0">
                <a:latin typeface="Arial" pitchFamily="34" charset="0"/>
                <a:ea typeface="ＭＳ Ｐゴシック" pitchFamily="34" charset="-128"/>
              </a:rPr>
              <a:t>•</a:t>
            </a:r>
            <a:r>
              <a:rPr lang="en-US" sz="1000" baseline="0" dirty="0" smtClean="0">
                <a:latin typeface="Arial" pitchFamily="34" charset="0"/>
                <a:ea typeface="ＭＳ Ｐゴシック" pitchFamily="34" charset="-128"/>
              </a:rPr>
              <a:t> </a:t>
            </a:r>
            <a:r>
              <a:rPr lang="en-US" sz="1000" dirty="0" smtClean="0">
                <a:latin typeface="Arial" pitchFamily="34" charset="0"/>
                <a:ea typeface="ＭＳ Ｐゴシック" pitchFamily="34" charset="-128"/>
              </a:rPr>
              <a:t>Introduce yourself and </a:t>
            </a:r>
            <a:r>
              <a:rPr lang="en-US" sz="1000" dirty="0" err="1" smtClean="0">
                <a:latin typeface="Arial" pitchFamily="34" charset="0"/>
                <a:ea typeface="ＭＳ Ｐゴシック" pitchFamily="34" charset="-128"/>
              </a:rPr>
              <a:t>copresenters</a:t>
            </a:r>
            <a:r>
              <a:rPr lang="en-US" sz="1000" dirty="0" smtClean="0">
                <a:latin typeface="Arial" pitchFamily="34" charset="0"/>
                <a:ea typeface="ＭＳ Ｐゴシック" pitchFamily="34" charset="-128"/>
              </a:rPr>
              <a:t>. Give your name, position or title, and role. </a:t>
            </a:r>
          </a:p>
          <a:p>
            <a:pPr>
              <a:defRPr/>
            </a:pPr>
            <a:r>
              <a:rPr lang="en-US" sz="1000" dirty="0" smtClean="0">
                <a:latin typeface="Arial" pitchFamily="34" charset="0"/>
                <a:ea typeface="ＭＳ Ｐゴシック" pitchFamily="34" charset="-128"/>
              </a:rPr>
              <a:t>•</a:t>
            </a:r>
            <a:r>
              <a:rPr lang="en-US" sz="1000" baseline="0" dirty="0" smtClean="0">
                <a:latin typeface="Arial" pitchFamily="34" charset="0"/>
                <a:ea typeface="ＭＳ Ｐゴシック" pitchFamily="34" charset="-128"/>
              </a:rPr>
              <a:t> </a:t>
            </a:r>
            <a:r>
              <a:rPr lang="en-US" sz="1000" dirty="0" smtClean="0">
                <a:latin typeface="Arial" pitchFamily="34" charset="0"/>
                <a:ea typeface="ＭＳ Ｐゴシック" pitchFamily="34" charset="-128"/>
              </a:rPr>
              <a:t>If patient and family advisors are participating (see slide 10): Introduce patient and family advisors and thank them for participating in this session.</a:t>
            </a:r>
          </a:p>
          <a:p>
            <a:pPr>
              <a:defRPr/>
            </a:pPr>
            <a:r>
              <a:rPr lang="en-US" sz="1000" dirty="0" smtClean="0">
                <a:latin typeface="Arial" pitchFamily="34" charset="0"/>
                <a:ea typeface="ＭＳ Ｐゴシック" pitchFamily="34" charset="-128"/>
              </a:rPr>
              <a:t>•</a:t>
            </a:r>
            <a:r>
              <a:rPr lang="en-US" sz="1000" baseline="0" dirty="0" smtClean="0">
                <a:latin typeface="Arial" pitchFamily="34" charset="0"/>
                <a:ea typeface="ＭＳ Ｐゴシック" pitchFamily="34" charset="-128"/>
              </a:rPr>
              <a:t> </a:t>
            </a:r>
            <a:r>
              <a:rPr lang="en-US" sz="1000" dirty="0" smtClean="0">
                <a:latin typeface="Arial" pitchFamily="34" charset="0"/>
                <a:ea typeface="ＭＳ Ｐゴシック" pitchFamily="34" charset="-128"/>
              </a:rPr>
              <a:t>Depending on the number of attendees, ask people to go around the room and very briefly (no more than 30 seconds) introduce themselves and share:</a:t>
            </a:r>
          </a:p>
          <a:p>
            <a:pPr lvl="1">
              <a:defRPr/>
            </a:pPr>
            <a:r>
              <a:rPr lang="en-US" sz="1000" dirty="0" smtClean="0">
                <a:latin typeface="Arial" pitchFamily="34" charset="0"/>
                <a:ea typeface="ＭＳ Ｐゴシック" pitchFamily="34" charset="-128"/>
              </a:rPr>
              <a:t>– Their name</a:t>
            </a:r>
          </a:p>
          <a:p>
            <a:pPr lvl="1">
              <a:defRPr/>
            </a:pPr>
            <a:r>
              <a:rPr lang="en-US" sz="1000" dirty="0" smtClean="0">
                <a:latin typeface="Arial" pitchFamily="34" charset="0"/>
                <a:ea typeface="ＭＳ Ｐゴシック" pitchFamily="34" charset="-128"/>
              </a:rPr>
              <a:t>– The biggest challenge they face when communicating with patients and families</a:t>
            </a:r>
          </a:p>
          <a:p>
            <a:pPr>
              <a:defRPr/>
            </a:pPr>
            <a:endParaRPr lang="en-US" sz="1000" dirty="0" smtClean="0">
              <a:latin typeface="Arial" pitchFamily="34" charset="0"/>
              <a:ea typeface="ＭＳ Ｐゴシック" pitchFamily="34" charset="-128"/>
            </a:endParaRPr>
          </a:p>
          <a:p>
            <a:pPr>
              <a:defRPr/>
            </a:pPr>
            <a:r>
              <a:rPr lang="en-US" sz="1000" dirty="0" smtClean="0">
                <a:latin typeface="Arial" pitchFamily="34" charset="0"/>
                <a:ea typeface="ＭＳ Ｐゴシック" pitchFamily="34" charset="-128"/>
              </a:rPr>
              <a:t>Handouts for the patient and family that accompany this presentation:</a:t>
            </a:r>
          </a:p>
          <a:p>
            <a:pPr lvl="1">
              <a:defRPr/>
            </a:pPr>
            <a:r>
              <a:rPr lang="en-US" sz="1000" dirty="0" smtClean="0">
                <a:latin typeface="Arial" pitchFamily="34" charset="0"/>
                <a:ea typeface="ＭＳ Ｐゴシック" pitchFamily="34" charset="-128"/>
              </a:rPr>
              <a:t>–</a:t>
            </a:r>
            <a:r>
              <a:rPr lang="en-US" sz="1000" baseline="0" dirty="0" smtClean="0">
                <a:latin typeface="Arial" pitchFamily="34" charset="0"/>
                <a:ea typeface="ＭＳ Ｐゴシック" pitchFamily="34" charset="-128"/>
              </a:rPr>
              <a:t> </a:t>
            </a:r>
            <a:r>
              <a:rPr lang="en-US" sz="1000" dirty="0" smtClean="0">
                <a:latin typeface="Arial" pitchFamily="34" charset="0"/>
                <a:ea typeface="ＭＳ Ｐゴシック" pitchFamily="34" charset="-128"/>
              </a:rPr>
              <a:t>Tool 2: Bedside Shift Report Checklist</a:t>
            </a:r>
          </a:p>
          <a:p>
            <a:pPr>
              <a:defRPr/>
            </a:pPr>
            <a:endParaRPr lang="en-US" sz="1000" dirty="0" smtClean="0">
              <a:latin typeface="Arial" pitchFamily="34" charset="0"/>
              <a:ea typeface="ＭＳ Ｐゴシック" pitchFamily="34" charset="-128"/>
            </a:endParaRPr>
          </a:p>
          <a:p>
            <a:pPr>
              <a:defRPr/>
            </a:pPr>
            <a:r>
              <a:rPr lang="en-US" sz="1000" dirty="0" smtClean="0">
                <a:latin typeface="Arial" pitchFamily="34" charset="0"/>
                <a:ea typeface="ＭＳ Ｐゴシック" pitchFamily="34" charset="-128"/>
              </a:rPr>
              <a:t>You may also wish to have on hand:</a:t>
            </a:r>
          </a:p>
          <a:p>
            <a:pPr lvl="1">
              <a:defRPr/>
            </a:pPr>
            <a:r>
              <a:rPr lang="en-US" sz="1000" dirty="0" smtClean="0">
                <a:latin typeface="Arial" pitchFamily="34" charset="0"/>
                <a:ea typeface="ＭＳ Ｐゴシック" pitchFamily="34" charset="-128"/>
              </a:rPr>
              <a:t>–</a:t>
            </a:r>
            <a:r>
              <a:rPr lang="en-US" sz="1000" baseline="0" dirty="0" smtClean="0">
                <a:latin typeface="Arial" pitchFamily="34" charset="0"/>
                <a:ea typeface="ＭＳ Ｐゴシック" pitchFamily="34" charset="-128"/>
              </a:rPr>
              <a:t> </a:t>
            </a:r>
            <a:r>
              <a:rPr lang="en-US" sz="1000" dirty="0" smtClean="0">
                <a:latin typeface="Arial" pitchFamily="34" charset="0"/>
                <a:ea typeface="ＭＳ Ｐゴシック" pitchFamily="34" charset="-128"/>
              </a:rPr>
              <a:t>Tool 1: Nurse Bedside Shift Report: What is it? How can you get involved?</a:t>
            </a:r>
          </a:p>
          <a:p>
            <a:pPr>
              <a:defRPr/>
            </a:pPr>
            <a:endParaRPr lang="en-US" sz="1000" dirty="0" smtClean="0">
              <a:latin typeface="Arial" pitchFamily="34" charset="0"/>
              <a:ea typeface="ＭＳ Ｐゴシック" pitchFamily="34" charset="-128"/>
            </a:endParaRPr>
          </a:p>
        </p:txBody>
      </p:sp>
      <p:sp>
        <p:nvSpPr>
          <p:cNvPr id="37892" name="Slide Number Placeholder 3"/>
          <p:cNvSpPr>
            <a:spLocks noGrp="1"/>
          </p:cNvSpPr>
          <p:nvPr>
            <p:ph type="sldNum" sz="quarter" idx="5"/>
          </p:nvPr>
        </p:nvSpPr>
        <p:spPr bwMode="auto">
          <a:noFill/>
          <a:ln>
            <a:miter lim="800000"/>
            <a:headEnd/>
            <a:tailEnd/>
          </a:ln>
        </p:spPr>
        <p:txBody>
          <a:bodyPr/>
          <a:lstStyle/>
          <a:p>
            <a:fld id="{FC542FB2-54DF-417F-988C-49FB9426DAC9}" type="slidenum">
              <a:rPr lang="en-US" smtClean="0">
                <a:ea typeface="ＭＳ Ｐゴシック" pitchFamily="34" charset="-128"/>
              </a:rPr>
              <a:pPr/>
              <a:t>1</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3: Nurse Bedside </a:t>
            </a:r>
            <a:r>
              <a:rPr lang="en-US" dirty="0"/>
              <a:t>Shift Report </a:t>
            </a:r>
            <a:r>
              <a:rPr lang="en-US" dirty="0" smtClean="0"/>
              <a:t>Training (Tool 3)</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latin typeface="Arial" charset="0"/>
              <a:ea typeface="ＭＳ Ｐゴシック" pitchFamily="34" charset="-128"/>
            </a:endParaRPr>
          </a:p>
        </p:txBody>
      </p:sp>
      <p:sp>
        <p:nvSpPr>
          <p:cNvPr id="48132" name="Slide Number Placeholder 3"/>
          <p:cNvSpPr>
            <a:spLocks noGrp="1"/>
          </p:cNvSpPr>
          <p:nvPr>
            <p:ph type="sldNum" sz="quarter" idx="5"/>
          </p:nvPr>
        </p:nvSpPr>
        <p:spPr bwMode="auto">
          <a:noFill/>
          <a:ln>
            <a:miter lim="800000"/>
            <a:headEnd/>
            <a:tailEnd/>
          </a:ln>
        </p:spPr>
        <p:txBody>
          <a:bodyPr/>
          <a:lstStyle/>
          <a:p>
            <a:fld id="{8EEAC902-04D8-4200-B850-9FF9DB71725F}" type="slidenum">
              <a:rPr lang="en-US" smtClean="0">
                <a:ea typeface="ＭＳ Ｐゴシック" pitchFamily="34" charset="-128"/>
              </a:rPr>
              <a:pPr/>
              <a:t>10</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3: Nurse Bedside Shift Report Training (Tool 3)</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smtClean="0">
                <a:latin typeface="Arial" charset="0"/>
                <a:ea typeface="ＭＳ Ｐゴシック" pitchFamily="34" charset="-128"/>
              </a:rPr>
              <a:t>Nurse shift changes require the successful transfer of information between nurses going off duty and nurses coming on duty to prevent adverse events and medical errors. Patients and families can play a role to make sure these transitions in care are safe and effective.</a:t>
            </a:r>
          </a:p>
          <a:p>
            <a:endParaRPr lang="en-US" sz="1000" dirty="0" smtClean="0">
              <a:latin typeface="Arial" charset="0"/>
              <a:ea typeface="ＭＳ Ｐゴシック" pitchFamily="34" charset="-128"/>
            </a:endParaRPr>
          </a:p>
          <a:p>
            <a:r>
              <a:rPr lang="en-US" sz="1000" dirty="0" smtClean="0">
                <a:latin typeface="Arial" charset="0"/>
                <a:ea typeface="ＭＳ Ｐゴシック" pitchFamily="34" charset="-128"/>
              </a:rPr>
              <a:t>We are going to talk about what bedside shift report is, the critical elements, the benefits, and some challenges.</a:t>
            </a:r>
          </a:p>
        </p:txBody>
      </p:sp>
      <p:sp>
        <p:nvSpPr>
          <p:cNvPr id="4" name="Footer Placeholder 3"/>
          <p:cNvSpPr>
            <a:spLocks noGrp="1"/>
          </p:cNvSpPr>
          <p:nvPr>
            <p:ph type="ftr" sz="quarter" idx="4"/>
          </p:nvPr>
        </p:nvSpPr>
        <p:spPr/>
        <p:txBody>
          <a:bodyPr/>
          <a:lstStyle/>
          <a:p>
            <a:pPr>
              <a:defRPr/>
            </a:pPr>
            <a:r>
              <a:rPr lang="en-US" dirty="0" smtClean="0"/>
              <a:t>Strategy 3: Nurse Bedside Shift Report Training (Tool 3)</a:t>
            </a:r>
            <a:endParaRPr lang="en-US" dirty="0"/>
          </a:p>
        </p:txBody>
      </p:sp>
      <p:sp>
        <p:nvSpPr>
          <p:cNvPr id="49157" name="Slide Number Placeholder 4"/>
          <p:cNvSpPr>
            <a:spLocks noGrp="1"/>
          </p:cNvSpPr>
          <p:nvPr>
            <p:ph type="sldNum" sz="quarter" idx="5"/>
          </p:nvPr>
        </p:nvSpPr>
        <p:spPr bwMode="auto">
          <a:noFill/>
          <a:ln>
            <a:miter lim="800000"/>
            <a:headEnd/>
            <a:tailEnd/>
          </a:ln>
        </p:spPr>
        <p:txBody>
          <a:bodyPr/>
          <a:lstStyle/>
          <a:p>
            <a:fld id="{C367E563-2DF5-461B-A91F-4375EA93D5FF}" type="slidenum">
              <a:rPr lang="en-US" smtClean="0">
                <a:ea typeface="ＭＳ Ｐゴシック" pitchFamily="34" charset="-128"/>
              </a:rPr>
              <a:pPr/>
              <a:t>11</a:t>
            </a:fld>
            <a:endParaRPr lang="en-US" dirty="0"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marL="0" indent="-279301">
              <a:spcBef>
                <a:spcPct val="0"/>
              </a:spcBef>
              <a:spcAft>
                <a:spcPts val="1171"/>
              </a:spcAft>
            </a:pPr>
            <a:r>
              <a:rPr lang="en-US" sz="1000" i="0" dirty="0" smtClean="0">
                <a:latin typeface="Arial" charset="0"/>
                <a:ea typeface="Calibri" pitchFamily="34" charset="0"/>
                <a:cs typeface="Arial" charset="0"/>
              </a:rPr>
              <a:t>As indicated by its name, bedside shift report refers to conducting nursing shift changes at the patient’s bedside. If patients choose, family members or friends can also participate. </a:t>
            </a:r>
          </a:p>
          <a:p>
            <a:pPr marL="0" indent="-279301">
              <a:spcBef>
                <a:spcPct val="0"/>
              </a:spcBef>
              <a:spcAft>
                <a:spcPts val="1171"/>
              </a:spcAft>
            </a:pPr>
            <a:endParaRPr lang="en-US" sz="1000" i="0" dirty="0" smtClean="0">
              <a:latin typeface="Arial" charset="0"/>
              <a:ea typeface="Calibri" pitchFamily="34" charset="0"/>
              <a:cs typeface="Arial" charset="0"/>
            </a:endParaRPr>
          </a:p>
          <a:p>
            <a:pPr marL="0" indent="-279301">
              <a:spcBef>
                <a:spcPct val="0"/>
              </a:spcBef>
              <a:spcAft>
                <a:spcPts val="1171"/>
              </a:spcAft>
            </a:pPr>
            <a:r>
              <a:rPr lang="en-US" sz="1000" i="0" dirty="0" smtClean="0">
                <a:latin typeface="Arial" charset="0"/>
                <a:ea typeface="Calibri" pitchFamily="34" charset="0"/>
                <a:cs typeface="Arial" charset="0"/>
              </a:rPr>
              <a:t>The purpose of bedside shift report is to share information between nurses, patients, and families. It provides an opportunity for patients to actively engage in their care and for family members to participate. Although you may be worried that bedside shift report will take longer than regular shift report, hospitals that have implemented bedside shift report have found that this is not the case. Bedside shift report should take no more than 5 minutes per patient. </a:t>
            </a:r>
          </a:p>
          <a:p>
            <a:pPr marL="279301" indent="-279301">
              <a:spcBef>
                <a:spcPct val="0"/>
              </a:spcBef>
              <a:spcAft>
                <a:spcPts val="1171"/>
              </a:spcAft>
            </a:pPr>
            <a:endParaRPr lang="en-US" sz="1000" i="1" dirty="0" smtClean="0">
              <a:latin typeface="Arial" charset="0"/>
              <a:ea typeface="Calibri" pitchFamily="34" charset="0"/>
              <a:cs typeface="Arial" charset="0"/>
            </a:endParaRPr>
          </a:p>
          <a:p>
            <a:pPr marL="279301" indent="-279301">
              <a:spcBef>
                <a:spcPct val="0"/>
              </a:spcBef>
              <a:spcAft>
                <a:spcPts val="1171"/>
              </a:spcAft>
            </a:pPr>
            <a:r>
              <a:rPr lang="en-US" sz="1000" i="1" dirty="0" smtClean="0">
                <a:latin typeface="Arial" charset="0"/>
                <a:ea typeface="Calibri" pitchFamily="34" charset="0"/>
                <a:cs typeface="Arial" charset="0"/>
              </a:rPr>
              <a:t>[Refer to Tool 2: Bedside Shift Report Checklist]</a:t>
            </a:r>
          </a:p>
        </p:txBody>
      </p:sp>
      <p:sp>
        <p:nvSpPr>
          <p:cNvPr id="50180" name="Slide Number Placeholder 3"/>
          <p:cNvSpPr>
            <a:spLocks noGrp="1"/>
          </p:cNvSpPr>
          <p:nvPr>
            <p:ph type="sldNum" sz="quarter" idx="5"/>
          </p:nvPr>
        </p:nvSpPr>
        <p:spPr bwMode="auto">
          <a:noFill/>
          <a:ln>
            <a:miter lim="800000"/>
            <a:headEnd/>
            <a:tailEnd/>
          </a:ln>
        </p:spPr>
        <p:txBody>
          <a:bodyPr/>
          <a:lstStyle/>
          <a:p>
            <a:fld id="{C8B82809-7222-4DFD-A74B-3BF3880B4138}" type="slidenum">
              <a:rPr lang="en-US" smtClean="0">
                <a:ea typeface="ＭＳ Ｐゴシック" pitchFamily="34" charset="-128"/>
              </a:rPr>
              <a:pPr/>
              <a:t>12</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3: Nurse Bedside Shift Report Training (Tool 3)</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p:txBody>
          <a:bodyPr wrap="square" numCol="1" anchor="t" anchorCtr="0" compatLnSpc="1">
            <a:prstTxWarp prst="textNoShape">
              <a:avLst/>
            </a:prstTxWarp>
          </a:bodyPr>
          <a:lstStyle/>
          <a:p>
            <a:pPr marL="0" indent="-279940">
              <a:spcBef>
                <a:spcPct val="0"/>
              </a:spcBef>
              <a:spcAft>
                <a:spcPts val="1176"/>
              </a:spcAft>
              <a:defRPr/>
            </a:pPr>
            <a:r>
              <a:rPr lang="en-US" sz="1000" dirty="0" smtClean="0">
                <a:latin typeface="Arial" pitchFamily="34" charset="0"/>
                <a:ea typeface="Calibri" pitchFamily="34" charset="0"/>
                <a:cs typeface="Arial" pitchFamily="34" charset="0"/>
              </a:rPr>
              <a:t>The Bedside Shift Report Checklist was adapted from Emory University’s Bedside Shift Report Bundle. The checklist takes you through each of the steps, which are listed in the slide. </a:t>
            </a:r>
          </a:p>
          <a:p>
            <a:pPr marL="279940" indent="-279940">
              <a:spcBef>
                <a:spcPct val="0"/>
              </a:spcBef>
              <a:spcAft>
                <a:spcPts val="1176"/>
              </a:spcAft>
              <a:defRPr/>
            </a:pPr>
            <a:endParaRPr lang="en-US" sz="1000" dirty="0" smtClean="0">
              <a:latin typeface="Arial" pitchFamily="34" charset="0"/>
              <a:ea typeface="Calibri" pitchFamily="34" charset="0"/>
              <a:cs typeface="Arial" pitchFamily="34" charset="0"/>
            </a:endParaRPr>
          </a:p>
          <a:p>
            <a:pPr marL="279940" indent="-279940">
              <a:spcBef>
                <a:spcPct val="0"/>
              </a:spcBef>
              <a:spcAft>
                <a:spcPts val="1176"/>
              </a:spcAft>
              <a:defRPr/>
            </a:pPr>
            <a:r>
              <a:rPr lang="en-US" sz="1000" dirty="0" smtClean="0">
                <a:latin typeface="Arial" pitchFamily="34" charset="0"/>
                <a:ea typeface="Calibri" pitchFamily="34" charset="0"/>
                <a:cs typeface="Arial" pitchFamily="34" charset="0"/>
              </a:rPr>
              <a:t>•	You’ll start by introducing the nursing staff to the patients and family members and inviting the patient and family to participate in the shift report.</a:t>
            </a:r>
          </a:p>
          <a:p>
            <a:pPr marL="279940" indent="-279940">
              <a:spcBef>
                <a:spcPct val="0"/>
              </a:spcBef>
              <a:spcAft>
                <a:spcPts val="1176"/>
              </a:spcAft>
              <a:defRPr/>
            </a:pPr>
            <a:r>
              <a:rPr lang="en-US" sz="1000" dirty="0" smtClean="0">
                <a:latin typeface="Arial" pitchFamily="34" charset="0"/>
                <a:ea typeface="Calibri" pitchFamily="34" charset="0"/>
                <a:cs typeface="Arial" pitchFamily="34" charset="0"/>
              </a:rPr>
              <a:t>•	Open the medical record to the patient information or electronic work station in patient room.</a:t>
            </a:r>
          </a:p>
          <a:p>
            <a:pPr marL="279940" indent="-279940">
              <a:spcBef>
                <a:spcPct val="0"/>
              </a:spcBef>
              <a:spcAft>
                <a:spcPts val="1176"/>
              </a:spcAft>
              <a:defRPr/>
            </a:pPr>
            <a:r>
              <a:rPr lang="en-US" sz="1000" dirty="0" smtClean="0">
                <a:latin typeface="Arial" pitchFamily="34" charset="0"/>
                <a:ea typeface="Calibri" pitchFamily="34" charset="0"/>
                <a:cs typeface="Arial" pitchFamily="34" charset="0"/>
              </a:rPr>
              <a:t>•	Conduct a verbal SBAR report with the patient and family. Use words that the patient and family can understand.</a:t>
            </a:r>
          </a:p>
          <a:p>
            <a:pPr marL="279940" indent="-279940">
              <a:spcBef>
                <a:spcPct val="0"/>
              </a:spcBef>
              <a:spcAft>
                <a:spcPts val="1176"/>
              </a:spcAft>
              <a:defRPr/>
            </a:pPr>
            <a:r>
              <a:rPr lang="en-US" sz="1000" dirty="0" smtClean="0">
                <a:latin typeface="Arial" pitchFamily="34" charset="0"/>
                <a:ea typeface="Calibri" pitchFamily="34" charset="0"/>
                <a:cs typeface="Arial" pitchFamily="34" charset="0"/>
              </a:rPr>
              <a:t>•	Conduct a focused assessment of the patient (visually inspect all wounds, incisions, drains, IV sites and </a:t>
            </a:r>
            <a:r>
              <a:rPr lang="en-US" sz="1000" dirty="0" err="1" smtClean="0">
                <a:latin typeface="Arial" pitchFamily="34" charset="0"/>
                <a:ea typeface="Calibri" pitchFamily="34" charset="0"/>
                <a:cs typeface="Arial" pitchFamily="34" charset="0"/>
              </a:rPr>
              <a:t>tubings</a:t>
            </a:r>
            <a:r>
              <a:rPr lang="en-US" sz="1000" dirty="0" smtClean="0">
                <a:latin typeface="Arial" pitchFamily="34" charset="0"/>
                <a:ea typeface="Calibri" pitchFamily="34" charset="0"/>
                <a:cs typeface="Arial" pitchFamily="34" charset="0"/>
              </a:rPr>
              <a:t>, catheters, and so forth) and a safety assessment of the room (a visual sweep of the room for any physical safety concerns).</a:t>
            </a:r>
          </a:p>
          <a:p>
            <a:pPr marL="279940" indent="-279940">
              <a:spcBef>
                <a:spcPct val="0"/>
              </a:spcBef>
              <a:spcAft>
                <a:spcPts val="1176"/>
              </a:spcAft>
              <a:defRPr/>
            </a:pPr>
            <a:r>
              <a:rPr lang="en-US" sz="1000" dirty="0" smtClean="0">
                <a:latin typeface="Arial" pitchFamily="34" charset="0"/>
                <a:ea typeface="Calibri" pitchFamily="34" charset="0"/>
                <a:cs typeface="Arial" pitchFamily="34" charset="0"/>
              </a:rPr>
              <a:t>•	Review the tasks that need to be done, such as labs or tests, medications administered, forms that need to be completed, and so forth.</a:t>
            </a:r>
          </a:p>
          <a:p>
            <a:pPr marL="279940" indent="-279940">
              <a:spcBef>
                <a:spcPct val="0"/>
              </a:spcBef>
              <a:spcAft>
                <a:spcPts val="1176"/>
              </a:spcAft>
              <a:defRPr/>
            </a:pPr>
            <a:r>
              <a:rPr lang="en-US" sz="1000" dirty="0" smtClean="0">
                <a:latin typeface="Arial" pitchFamily="34" charset="0"/>
                <a:ea typeface="Calibri" pitchFamily="34" charset="0"/>
                <a:cs typeface="Arial" pitchFamily="34" charset="0"/>
              </a:rPr>
              <a:t>•	Identify the patient and family’s needs or concerns. </a:t>
            </a:r>
          </a:p>
          <a:p>
            <a:pPr marL="279940" indent="-279940">
              <a:spcBef>
                <a:spcPct val="0"/>
              </a:spcBef>
              <a:spcAft>
                <a:spcPts val="1176"/>
              </a:spcAft>
              <a:defRPr/>
            </a:pPr>
            <a:r>
              <a:rPr lang="en-US" sz="1000" dirty="0" smtClean="0">
                <a:latin typeface="Arial" pitchFamily="34" charset="0"/>
                <a:ea typeface="Calibri" pitchFamily="34" charset="0"/>
                <a:cs typeface="Arial" pitchFamily="34" charset="0"/>
              </a:rPr>
              <a:t>	</a:t>
            </a:r>
          </a:p>
          <a:p>
            <a:pPr marL="279940" indent="-279940">
              <a:spcBef>
                <a:spcPct val="0"/>
              </a:spcBef>
              <a:spcAft>
                <a:spcPts val="1176"/>
              </a:spcAft>
              <a:defRPr/>
            </a:pPr>
            <a:r>
              <a:rPr lang="en-US" sz="1000" i="1" dirty="0" smtClean="0">
                <a:latin typeface="Arial" pitchFamily="34" charset="0"/>
                <a:ea typeface="Calibri" pitchFamily="34" charset="0"/>
                <a:cs typeface="Arial" pitchFamily="34" charset="0"/>
              </a:rPr>
              <a:t>[Refer to Tool 2: Bedside Shift Report Checklist]</a:t>
            </a:r>
          </a:p>
        </p:txBody>
      </p:sp>
      <p:sp>
        <p:nvSpPr>
          <p:cNvPr id="51204" name="Slide Number Placeholder 3"/>
          <p:cNvSpPr>
            <a:spLocks noGrp="1"/>
          </p:cNvSpPr>
          <p:nvPr>
            <p:ph type="sldNum" sz="quarter" idx="5"/>
          </p:nvPr>
        </p:nvSpPr>
        <p:spPr bwMode="auto">
          <a:noFill/>
          <a:ln>
            <a:miter lim="800000"/>
            <a:headEnd/>
            <a:tailEnd/>
          </a:ln>
        </p:spPr>
        <p:txBody>
          <a:bodyPr/>
          <a:lstStyle/>
          <a:p>
            <a:fld id="{FDC41FF8-219E-4AF3-9ECD-4AF8A4A850DF}" type="slidenum">
              <a:rPr lang="en-US" smtClean="0">
                <a:ea typeface="ＭＳ Ｐゴシック" pitchFamily="34" charset="-128"/>
              </a:rPr>
              <a:pPr/>
              <a:t>13</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3: Nurse Bedside Shift Report Training (Tool 3)</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i="0" dirty="0" smtClean="0">
                <a:latin typeface="Arial" charset="0"/>
                <a:ea typeface="ＭＳ Ｐゴシック" pitchFamily="34" charset="-128"/>
              </a:rPr>
              <a:t>Hospitals that have implemented bedside shift report have observed a number of benefits. First, bedside shift report offers benefits for patients and families who report appreciating the opportunity to be involved in their care. Patients also report being more informed about their care, which helps decrease anxiety. </a:t>
            </a:r>
          </a:p>
          <a:p>
            <a:endParaRPr lang="en-US" sz="1000" i="0" dirty="0" smtClean="0">
              <a:latin typeface="Arial" charset="0"/>
              <a:ea typeface="ＭＳ Ｐゴシック" pitchFamily="34" charset="-128"/>
            </a:endParaRPr>
          </a:p>
          <a:p>
            <a:r>
              <a:rPr lang="en-US" sz="1000" i="0" dirty="0" smtClean="0">
                <a:latin typeface="Arial" charset="0"/>
                <a:ea typeface="ＭＳ Ｐゴシック" pitchFamily="34" charset="-128"/>
              </a:rPr>
              <a:t>Conducting shift report at the bedside also demonstrates to patients and families that nurses are working successfully as a team to provide excellent care.</a:t>
            </a:r>
          </a:p>
          <a:p>
            <a:endParaRPr lang="en-US" sz="1000" i="0" dirty="0" smtClean="0">
              <a:latin typeface="Arial" charset="0"/>
              <a:ea typeface="ＭＳ Ｐゴシック" pitchFamily="34" charset="-128"/>
            </a:endParaRPr>
          </a:p>
          <a:p>
            <a:r>
              <a:rPr lang="en-US" sz="1000" i="0" dirty="0" smtClean="0">
                <a:latin typeface="Arial" charset="0"/>
                <a:ea typeface="ＭＳ Ｐゴシック" pitchFamily="34" charset="-128"/>
              </a:rPr>
              <a:t>Quotes from actual patient perspective in bedside shift report in McMurray A, </a:t>
            </a:r>
            <a:r>
              <a:rPr lang="en-US" sz="1000" i="0" dirty="0" err="1" smtClean="0">
                <a:latin typeface="Arial" charset="0"/>
                <a:ea typeface="ＭＳ Ｐゴシック" pitchFamily="34" charset="-128"/>
              </a:rPr>
              <a:t>Chaboyer</a:t>
            </a:r>
            <a:r>
              <a:rPr lang="en-US" sz="1000" i="0" dirty="0" smtClean="0">
                <a:latin typeface="Arial" charset="0"/>
                <a:ea typeface="ＭＳ Ｐゴシック" pitchFamily="34" charset="-128"/>
              </a:rPr>
              <a:t> W, Wallis M, et al. Patients' perspectives of bedside nursing handover. Collegian; 2011;18:19-26. </a:t>
            </a:r>
          </a:p>
        </p:txBody>
      </p:sp>
      <p:sp>
        <p:nvSpPr>
          <p:cNvPr id="52228" name="Slide Number Placeholder 3"/>
          <p:cNvSpPr>
            <a:spLocks noGrp="1"/>
          </p:cNvSpPr>
          <p:nvPr>
            <p:ph type="sldNum" sz="quarter" idx="5"/>
          </p:nvPr>
        </p:nvSpPr>
        <p:spPr bwMode="auto">
          <a:noFill/>
          <a:ln>
            <a:miter lim="800000"/>
            <a:headEnd/>
            <a:tailEnd/>
          </a:ln>
        </p:spPr>
        <p:txBody>
          <a:bodyPr/>
          <a:lstStyle/>
          <a:p>
            <a:fld id="{47C83D77-07FB-4475-BB87-C68391A035EE}" type="slidenum">
              <a:rPr lang="en-US" smtClean="0">
                <a:ea typeface="ＭＳ Ｐゴシック" pitchFamily="34" charset="-128"/>
              </a:rPr>
              <a:pPr/>
              <a:t>14</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3: Nurse Bedside Shift Report Training (Tool 3)</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effectLst/>
                <a:latin typeface="Arial" pitchFamily="34" charset="0"/>
                <a:ea typeface="+mn-ea"/>
                <a:cs typeface="Arial" pitchFamily="34" charset="0"/>
              </a:rPr>
              <a:t>Conducting shift report at the bedside also ensures that patients and family members are well-informed and better prepared for discharge. And, although we encourage patients and family members to be engaged in their care throughout their hospital stay, bedside shift report provides a specific opportunity for them to be involved and ask questions.</a:t>
            </a:r>
            <a:endParaRPr lang="en-US" sz="1000" dirty="0" smtClean="0">
              <a:effectLst/>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3FD8467A-F093-4DCA-A111-21C684D846B8}" type="slidenum">
              <a:rPr lang="en-US" smtClean="0"/>
              <a:pPr/>
              <a:t>15</a:t>
            </a:fld>
            <a:endParaRPr lang="en-US" dirty="0"/>
          </a:p>
        </p:txBody>
      </p:sp>
      <p:sp>
        <p:nvSpPr>
          <p:cNvPr id="5" name="Footer Placeholder 4"/>
          <p:cNvSpPr>
            <a:spLocks noGrp="1"/>
          </p:cNvSpPr>
          <p:nvPr>
            <p:ph type="ftr" sz="quarter" idx="4"/>
          </p:nvPr>
        </p:nvSpPr>
        <p:spPr>
          <a:xfrm>
            <a:off x="0" y="8685213"/>
            <a:ext cx="5181600" cy="457200"/>
          </a:xfrm>
        </p:spPr>
        <p:txBody>
          <a:bodyPr/>
          <a:lstStyle/>
          <a:p>
            <a:pPr>
              <a:defRPr/>
            </a:pPr>
            <a:r>
              <a:rPr lang="en-US" dirty="0" smtClean="0"/>
              <a:t>Strategy 3: Nurse Bedside Shift Report Training (Tool 3)</a:t>
            </a:r>
            <a:endParaRPr lang="en-US" dirty="0"/>
          </a:p>
        </p:txBody>
      </p:sp>
    </p:spTree>
    <p:extLst>
      <p:ext uri="{BB962C8B-B14F-4D97-AF65-F5344CB8AC3E}">
        <p14:creationId xmlns:p14="http://schemas.microsoft.com/office/powerpoint/2010/main" val="15766933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p:txBody>
          <a:bodyPr wrap="square" numCol="1" anchor="t" anchorCtr="0" compatLnSpc="1">
            <a:prstTxWarp prst="textNoShape">
              <a:avLst/>
            </a:prstTxWarp>
          </a:bodyPr>
          <a:lstStyle/>
          <a:p>
            <a:r>
              <a:rPr lang="en-US" sz="1000" kern="1200" dirty="0" smtClean="0">
                <a:solidFill>
                  <a:schemeClr val="tx1"/>
                </a:solidFill>
                <a:effectLst/>
                <a:latin typeface="Arial" pitchFamily="34" charset="0"/>
                <a:ea typeface="+mn-ea"/>
                <a:cs typeface="Arial" pitchFamily="34" charset="0"/>
              </a:rPr>
              <a:t>As noted earlier, there are many benefits of bedside shift report, including:</a:t>
            </a:r>
            <a:endParaRPr lang="en-US" sz="1000" dirty="0" smtClean="0">
              <a:effectLst/>
              <a:latin typeface="Arial" pitchFamily="34" charset="0"/>
              <a:cs typeface="Arial" pitchFamily="34" charset="0"/>
            </a:endParaRPr>
          </a:p>
          <a:p>
            <a:pPr marL="171450" lvl="0" indent="-171450">
              <a:buFont typeface="Arial" pitchFamily="34" charset="0"/>
              <a:buChar char="•"/>
            </a:pPr>
            <a:r>
              <a:rPr lang="en-US" sz="1000" b="1" kern="1200" dirty="0" smtClean="0">
                <a:solidFill>
                  <a:schemeClr val="tx1"/>
                </a:solidFill>
                <a:effectLst/>
                <a:latin typeface="Arial" pitchFamily="34" charset="0"/>
                <a:ea typeface="+mn-ea"/>
                <a:cs typeface="Arial" pitchFamily="34" charset="0"/>
              </a:rPr>
              <a:t>Information</a:t>
            </a:r>
            <a:r>
              <a:rPr lang="en-US" sz="1000" kern="1200" dirty="0" smtClean="0">
                <a:solidFill>
                  <a:schemeClr val="tx1"/>
                </a:solidFill>
                <a:effectLst/>
                <a:latin typeface="Arial" pitchFamily="34" charset="0"/>
                <a:ea typeface="+mn-ea"/>
                <a:cs typeface="Arial" pitchFamily="34" charset="0"/>
              </a:rPr>
              <a:t>: Nurses get more information about the patient’s condition because they do a focused assessment of the patient in the room.</a:t>
            </a:r>
            <a:endParaRPr lang="en-US" sz="1000" dirty="0" smtClean="0">
              <a:effectLst/>
              <a:latin typeface="Arial" pitchFamily="34" charset="0"/>
              <a:cs typeface="Arial" pitchFamily="34" charset="0"/>
            </a:endParaRPr>
          </a:p>
          <a:p>
            <a:pPr marL="171450" lvl="0" indent="-171450">
              <a:buFont typeface="Arial" pitchFamily="34" charset="0"/>
              <a:buChar char="•"/>
            </a:pPr>
            <a:r>
              <a:rPr lang="en-US" sz="1000" b="1" kern="1200" dirty="0" smtClean="0">
                <a:solidFill>
                  <a:schemeClr val="tx1"/>
                </a:solidFill>
                <a:effectLst/>
                <a:latin typeface="Arial" pitchFamily="34" charset="0"/>
                <a:ea typeface="+mn-ea"/>
                <a:cs typeface="Arial" pitchFamily="34" charset="0"/>
              </a:rPr>
              <a:t>Accountability</a:t>
            </a:r>
            <a:r>
              <a:rPr lang="en-US" sz="1000" kern="1200" dirty="0" smtClean="0">
                <a:solidFill>
                  <a:schemeClr val="tx1"/>
                </a:solidFill>
                <a:effectLst/>
                <a:latin typeface="Arial" pitchFamily="34" charset="0"/>
                <a:ea typeface="+mn-ea"/>
                <a:cs typeface="Arial" pitchFamily="34" charset="0"/>
              </a:rPr>
              <a:t>: Makes the shift nurses who are going off duty more accountable before they leave. Nurses who are coming on duty should thank the nurses who are going off duty if they have done a good job during the previous shift. </a:t>
            </a:r>
            <a:endParaRPr lang="en-US" sz="1000" dirty="0" smtClean="0">
              <a:effectLst/>
              <a:latin typeface="Arial" pitchFamily="34" charset="0"/>
              <a:cs typeface="Arial" pitchFamily="34" charset="0"/>
            </a:endParaRPr>
          </a:p>
          <a:p>
            <a:pPr marL="171450" lvl="0" indent="-171450">
              <a:buFont typeface="Arial" pitchFamily="34" charset="0"/>
              <a:buChar char="•"/>
            </a:pPr>
            <a:r>
              <a:rPr lang="en-US" sz="1000" b="1" kern="1200" dirty="0" smtClean="0">
                <a:solidFill>
                  <a:schemeClr val="tx1"/>
                </a:solidFill>
                <a:effectLst/>
                <a:latin typeface="Arial" pitchFamily="34" charset="0"/>
                <a:ea typeface="+mn-ea"/>
                <a:cs typeface="Arial" pitchFamily="34" charset="0"/>
              </a:rPr>
              <a:t>Time</a:t>
            </a:r>
            <a:r>
              <a:rPr lang="en-US" sz="1000" kern="1200" dirty="0" smtClean="0">
                <a:solidFill>
                  <a:schemeClr val="tx1"/>
                </a:solidFill>
                <a:effectLst/>
                <a:latin typeface="Arial" pitchFamily="34" charset="0"/>
                <a:ea typeface="+mn-ea"/>
                <a:cs typeface="Arial" pitchFamily="34" charset="0"/>
              </a:rPr>
              <a:t> </a:t>
            </a:r>
            <a:r>
              <a:rPr lang="en-US" sz="1000" b="1" kern="1200" dirty="0" smtClean="0">
                <a:solidFill>
                  <a:schemeClr val="tx1"/>
                </a:solidFill>
                <a:effectLst/>
                <a:latin typeface="Arial" pitchFamily="34" charset="0"/>
                <a:ea typeface="+mn-ea"/>
                <a:cs typeface="Arial" pitchFamily="34" charset="0"/>
              </a:rPr>
              <a:t>management</a:t>
            </a:r>
            <a:r>
              <a:rPr lang="en-US" sz="1000" kern="1200" dirty="0" smtClean="0">
                <a:solidFill>
                  <a:schemeClr val="tx1"/>
                </a:solidFill>
                <a:effectLst/>
                <a:latin typeface="Arial" pitchFamily="34" charset="0"/>
                <a:ea typeface="+mn-ea"/>
                <a:cs typeface="Arial" pitchFamily="34" charset="0"/>
              </a:rPr>
              <a:t>: After participating in bedside shift report, nurses who are coming on duty have met every patient and family, know what needs to be done, and can prioritize care and complete work sooner.</a:t>
            </a:r>
            <a:endParaRPr lang="en-US" sz="1000" dirty="0" smtClean="0">
              <a:effectLst/>
              <a:latin typeface="Arial" pitchFamily="34" charset="0"/>
              <a:cs typeface="Arial" pitchFamily="34" charset="0"/>
            </a:endParaRPr>
          </a:p>
          <a:p>
            <a:pPr marL="171450" indent="-171450">
              <a:buFont typeface="Arial" pitchFamily="34" charset="0"/>
              <a:buChar char="•"/>
            </a:pPr>
            <a:r>
              <a:rPr lang="en-US" sz="1000" b="1" kern="1200" dirty="0" smtClean="0">
                <a:solidFill>
                  <a:schemeClr val="tx1"/>
                </a:solidFill>
                <a:effectLst/>
                <a:latin typeface="Arial" pitchFamily="34" charset="0"/>
                <a:ea typeface="+mn-ea"/>
                <a:cs typeface="Arial" pitchFamily="34" charset="0"/>
              </a:rPr>
              <a:t>Patient</a:t>
            </a:r>
            <a:r>
              <a:rPr lang="en-US" sz="1000" kern="1200" dirty="0" smtClean="0">
                <a:solidFill>
                  <a:schemeClr val="tx1"/>
                </a:solidFill>
                <a:effectLst/>
                <a:latin typeface="Arial" pitchFamily="34" charset="0"/>
                <a:ea typeface="+mn-ea"/>
                <a:cs typeface="Arial" pitchFamily="34" charset="0"/>
              </a:rPr>
              <a:t> </a:t>
            </a:r>
            <a:r>
              <a:rPr lang="en-US" sz="1000" b="1" kern="1200" dirty="0" smtClean="0">
                <a:solidFill>
                  <a:schemeClr val="tx1"/>
                </a:solidFill>
                <a:effectLst/>
                <a:latin typeface="Arial" pitchFamily="34" charset="0"/>
                <a:ea typeface="+mn-ea"/>
                <a:cs typeface="Arial" pitchFamily="34" charset="0"/>
              </a:rPr>
              <a:t>safety</a:t>
            </a:r>
            <a:r>
              <a:rPr lang="en-US" sz="1000" kern="1200" dirty="0" smtClean="0">
                <a:solidFill>
                  <a:schemeClr val="tx1"/>
                </a:solidFill>
                <a:effectLst/>
                <a:latin typeface="Arial" pitchFamily="34" charset="0"/>
                <a:ea typeface="+mn-ea"/>
                <a:cs typeface="Arial" pitchFamily="34" charset="0"/>
              </a:rPr>
              <a:t>: Potential mistakes are caught early in shift change and delays in tests or admission paperwork can be taken care of quickly.</a:t>
            </a:r>
            <a:endParaRPr lang="en-US" sz="1000" dirty="0" smtClean="0">
              <a:solidFill>
                <a:srgbClr val="FF0000"/>
              </a:solidFill>
              <a:latin typeface="Arial" pitchFamily="34" charset="0"/>
              <a:cs typeface="Arial" pitchFamily="34" charset="0"/>
            </a:endParaRPr>
          </a:p>
        </p:txBody>
      </p:sp>
      <p:sp>
        <p:nvSpPr>
          <p:cNvPr id="54276" name="Slide Number Placeholder 3"/>
          <p:cNvSpPr>
            <a:spLocks noGrp="1"/>
          </p:cNvSpPr>
          <p:nvPr>
            <p:ph type="sldNum" sz="quarter" idx="5"/>
          </p:nvPr>
        </p:nvSpPr>
        <p:spPr bwMode="auto">
          <a:noFill/>
          <a:ln>
            <a:miter lim="800000"/>
            <a:headEnd/>
            <a:tailEnd/>
          </a:ln>
        </p:spPr>
        <p:txBody>
          <a:bodyPr/>
          <a:lstStyle/>
          <a:p>
            <a:fld id="{219193D1-8FA4-4E66-A5AE-A2F36B254801}" type="slidenum">
              <a:rPr lang="en-US" smtClean="0">
                <a:ea typeface="ＭＳ Ｐゴシック" pitchFamily="34" charset="-128"/>
              </a:rPr>
              <a:pPr/>
              <a:t>16</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3: Nurse Bedside Shift Report Training (Tool 3)</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smtClean="0">
                <a:latin typeface="Arial" charset="0"/>
                <a:ea typeface="ＭＳ Ｐゴシック" pitchFamily="34" charset="-128"/>
              </a:rPr>
              <a:t>Let’s take a look at this video on bedside shift report, developed by Emory University.</a:t>
            </a:r>
          </a:p>
        </p:txBody>
      </p:sp>
      <p:sp>
        <p:nvSpPr>
          <p:cNvPr id="55300" name="Slide Number Placeholder 3"/>
          <p:cNvSpPr>
            <a:spLocks noGrp="1"/>
          </p:cNvSpPr>
          <p:nvPr>
            <p:ph type="sldNum" sz="quarter" idx="5"/>
          </p:nvPr>
        </p:nvSpPr>
        <p:spPr bwMode="auto">
          <a:noFill/>
          <a:ln>
            <a:miter lim="800000"/>
            <a:headEnd/>
            <a:tailEnd/>
          </a:ln>
        </p:spPr>
        <p:txBody>
          <a:bodyPr/>
          <a:lstStyle/>
          <a:p>
            <a:fld id="{27194298-0677-4448-82A7-2B362EA1D4FF}" type="slidenum">
              <a:rPr lang="en-US" smtClean="0">
                <a:ea typeface="ＭＳ Ｐゴシック" pitchFamily="34" charset="-128"/>
              </a:rPr>
              <a:pPr/>
              <a:t>17</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3: Nurse Bedside Shift Report Training (Tool 3)</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i="1" kern="1200" dirty="0" smtClean="0">
                <a:solidFill>
                  <a:schemeClr val="tx1"/>
                </a:solidFill>
                <a:effectLst/>
                <a:latin typeface="Arial" pitchFamily="34" charset="0"/>
                <a:ea typeface="+mn-ea"/>
                <a:cs typeface="Arial" pitchFamily="34" charset="0"/>
              </a:rPr>
              <a:t>After the video, lead the group discussion around each of the following questions:</a:t>
            </a:r>
            <a:endParaRPr lang="en-US" sz="1000" i="0" kern="1200" dirty="0" smtClean="0">
              <a:solidFill>
                <a:schemeClr val="tx1"/>
              </a:solidFill>
              <a:effectLst/>
              <a:latin typeface="Arial" pitchFamily="34" charset="0"/>
              <a:ea typeface="+mn-ea"/>
              <a:cs typeface="Arial" pitchFamily="34" charset="0"/>
            </a:endParaRPr>
          </a:p>
          <a:p>
            <a:r>
              <a:rPr lang="en-US" sz="1000" i="1" kern="1200" dirty="0" smtClean="0">
                <a:solidFill>
                  <a:schemeClr val="tx1"/>
                </a:solidFill>
                <a:effectLst/>
                <a:latin typeface="Arial" pitchFamily="34" charset="0"/>
                <a:ea typeface="+mn-ea"/>
                <a:cs typeface="Arial" pitchFamily="34" charset="0"/>
              </a:rPr>
              <a:t>-</a:t>
            </a:r>
            <a:r>
              <a:rPr lang="en-US" sz="1000" i="1" kern="1200" baseline="0" dirty="0" smtClean="0">
                <a:solidFill>
                  <a:schemeClr val="tx1"/>
                </a:solidFill>
                <a:effectLst/>
                <a:latin typeface="Arial" pitchFamily="34" charset="0"/>
                <a:ea typeface="+mn-ea"/>
                <a:cs typeface="Arial" pitchFamily="34" charset="0"/>
              </a:rPr>
              <a:t> </a:t>
            </a:r>
            <a:r>
              <a:rPr lang="en-US" sz="1000" i="1" kern="1200" dirty="0" smtClean="0">
                <a:solidFill>
                  <a:schemeClr val="tx1"/>
                </a:solidFill>
                <a:effectLst/>
                <a:latin typeface="Arial" pitchFamily="34" charset="0"/>
                <a:ea typeface="+mn-ea"/>
                <a:cs typeface="Arial" pitchFamily="34" charset="0"/>
              </a:rPr>
              <a:t>What are the overall impressions of the bedside shift report?</a:t>
            </a:r>
            <a:endParaRPr lang="en-US" sz="1000" i="0" kern="1200" dirty="0" smtClean="0">
              <a:solidFill>
                <a:schemeClr val="tx1"/>
              </a:solidFill>
              <a:effectLst/>
              <a:latin typeface="Arial" pitchFamily="34" charset="0"/>
              <a:ea typeface="+mn-ea"/>
              <a:cs typeface="Arial" pitchFamily="34" charset="0"/>
            </a:endParaRPr>
          </a:p>
          <a:p>
            <a:r>
              <a:rPr lang="en-US" sz="1000" i="1" kern="1200" dirty="0" smtClean="0">
                <a:solidFill>
                  <a:schemeClr val="tx1"/>
                </a:solidFill>
                <a:effectLst/>
                <a:latin typeface="Arial" pitchFamily="34" charset="0"/>
                <a:ea typeface="+mn-ea"/>
                <a:cs typeface="Arial" pitchFamily="34" charset="0"/>
              </a:rPr>
              <a:t>- What went well?</a:t>
            </a:r>
            <a:endParaRPr lang="en-US" sz="1000" i="0" kern="1200" dirty="0" smtClean="0">
              <a:solidFill>
                <a:schemeClr val="tx1"/>
              </a:solidFill>
              <a:effectLst/>
              <a:latin typeface="Arial" pitchFamily="34" charset="0"/>
              <a:ea typeface="+mn-ea"/>
              <a:cs typeface="Arial" pitchFamily="34" charset="0"/>
            </a:endParaRPr>
          </a:p>
          <a:p>
            <a:r>
              <a:rPr lang="en-US" sz="1000" i="1" kern="1200" dirty="0" smtClean="0">
                <a:solidFill>
                  <a:schemeClr val="tx1"/>
                </a:solidFill>
                <a:effectLst/>
                <a:latin typeface="Arial" pitchFamily="34" charset="0"/>
                <a:ea typeface="+mn-ea"/>
                <a:cs typeface="Arial" pitchFamily="34" charset="0"/>
              </a:rPr>
              <a:t>- What could have been done differently?</a:t>
            </a:r>
            <a:endParaRPr lang="en-US" sz="1000" i="0" kern="1200" dirty="0" smtClean="0">
              <a:solidFill>
                <a:schemeClr val="tx1"/>
              </a:solidFill>
              <a:effectLst/>
              <a:latin typeface="Arial" pitchFamily="34" charset="0"/>
              <a:ea typeface="+mn-ea"/>
              <a:cs typeface="Arial" pitchFamily="34" charset="0"/>
            </a:endParaRPr>
          </a:p>
          <a:p>
            <a:r>
              <a:rPr lang="en-US" sz="1000" i="1" kern="1200" dirty="0" smtClean="0">
                <a:solidFill>
                  <a:schemeClr val="tx1"/>
                </a:solidFill>
                <a:effectLst/>
                <a:latin typeface="Arial" pitchFamily="34" charset="0"/>
                <a:ea typeface="+mn-ea"/>
                <a:cs typeface="Arial" pitchFamily="34" charset="0"/>
              </a:rPr>
              <a:t>- What questions or concerns do you have about bedside shift report?</a:t>
            </a:r>
            <a:endParaRPr lang="en-US" sz="1000" kern="1200" dirty="0" smtClean="0">
              <a:solidFill>
                <a:schemeClr val="tx1"/>
              </a:solidFill>
              <a:effectLst/>
              <a:latin typeface="Arial" pitchFamily="34" charset="0"/>
              <a:ea typeface="+mn-ea"/>
              <a:cs typeface="Arial" pitchFamily="34" charset="0"/>
            </a:endParaRPr>
          </a:p>
          <a:p>
            <a:r>
              <a:rPr lang="en-US" sz="1000" i="1" kern="1200" dirty="0" smtClean="0">
                <a:solidFill>
                  <a:schemeClr val="tx1"/>
                </a:solidFill>
                <a:effectLst/>
                <a:latin typeface="Arial" pitchFamily="34" charset="0"/>
                <a:ea typeface="+mn-ea"/>
                <a:cs typeface="Arial" pitchFamily="34" charset="0"/>
              </a:rPr>
              <a:t> </a:t>
            </a:r>
            <a:endParaRPr lang="en-US" sz="1000" dirty="0" smtClean="0">
              <a:effectLst/>
              <a:latin typeface="Arial" pitchFamily="34" charset="0"/>
              <a:cs typeface="Arial" pitchFamily="34" charset="0"/>
            </a:endParaRPr>
          </a:p>
          <a:p>
            <a:r>
              <a:rPr lang="en-US" sz="1000" i="1" kern="1200" dirty="0" smtClean="0">
                <a:solidFill>
                  <a:schemeClr val="tx1"/>
                </a:solidFill>
                <a:effectLst/>
                <a:latin typeface="Arial" pitchFamily="34" charset="0"/>
                <a:ea typeface="+mn-ea"/>
                <a:cs typeface="Arial" pitchFamily="34" charset="0"/>
              </a:rPr>
              <a:t>Specific points to discuss as needed:</a:t>
            </a:r>
            <a:endParaRPr lang="en-US" sz="1000" dirty="0" smtClean="0">
              <a:effectLst/>
              <a:latin typeface="Arial" pitchFamily="34" charset="0"/>
              <a:cs typeface="Arial" pitchFamily="34" charset="0"/>
            </a:endParaRPr>
          </a:p>
          <a:p>
            <a:pPr marL="171450" lvl="0" indent="-171450">
              <a:buFont typeface="Arial" pitchFamily="34" charset="0"/>
              <a:buChar char="•"/>
            </a:pPr>
            <a:r>
              <a:rPr lang="en-US" sz="1000" kern="1200" dirty="0" smtClean="0">
                <a:solidFill>
                  <a:schemeClr val="tx1"/>
                </a:solidFill>
                <a:effectLst/>
                <a:latin typeface="Arial" pitchFamily="34" charset="0"/>
                <a:ea typeface="+mn-ea"/>
                <a:cs typeface="Arial" pitchFamily="34" charset="0"/>
              </a:rPr>
              <a:t>One of the nurses used the term “cardiomyopathy.” Also, Vicki did not question the fact that her husband was listed as “1-A.” Do you think most patients would know what these terms mean? What terms do you use that may be difficult for patients and family members to understand?</a:t>
            </a:r>
          </a:p>
          <a:p>
            <a:pPr marL="171450" lvl="0" indent="-171450">
              <a:buFont typeface="Arial" pitchFamily="34" charset="0"/>
              <a:buChar char="•"/>
            </a:pPr>
            <a:r>
              <a:rPr lang="en-US" sz="1000" kern="1200" dirty="0" smtClean="0">
                <a:solidFill>
                  <a:schemeClr val="tx1"/>
                </a:solidFill>
                <a:effectLst/>
                <a:latin typeface="Arial" pitchFamily="34" charset="0"/>
                <a:ea typeface="+mn-ea"/>
                <a:cs typeface="Arial" pitchFamily="34" charset="0"/>
              </a:rPr>
              <a:t>How did the nurse respond to the patient’s goal for the day? How did the nurses address the patient’s concern about getting out of bed by himself? What could they have done differently to address the patient’s concern?</a:t>
            </a:r>
          </a:p>
          <a:p>
            <a:pPr marL="171450" lvl="0" indent="-171450">
              <a:buFont typeface="Arial" pitchFamily="34" charset="0"/>
              <a:buChar char="•"/>
            </a:pPr>
            <a:r>
              <a:rPr lang="en-US" sz="1000" kern="1200" dirty="0" smtClean="0">
                <a:solidFill>
                  <a:schemeClr val="tx1"/>
                </a:solidFill>
                <a:effectLst/>
                <a:latin typeface="Arial" pitchFamily="34" charset="0"/>
                <a:ea typeface="+mn-ea"/>
                <a:cs typeface="Arial" pitchFamily="34" charset="0"/>
              </a:rPr>
              <a:t>What types of things should not be discussed during bedside shift report in this case?</a:t>
            </a:r>
            <a:endParaRPr lang="en-US" sz="1000" i="0" dirty="0" smtClean="0">
              <a:latin typeface="Arial" pitchFamily="34" charset="0"/>
              <a:ea typeface="ＭＳ Ｐゴシック" pitchFamily="34" charset="-128"/>
              <a:cs typeface="Arial" pitchFamily="34" charset="0"/>
            </a:endParaRPr>
          </a:p>
        </p:txBody>
      </p:sp>
      <p:sp>
        <p:nvSpPr>
          <p:cNvPr id="55300" name="Slide Number Placeholder 3"/>
          <p:cNvSpPr>
            <a:spLocks noGrp="1"/>
          </p:cNvSpPr>
          <p:nvPr>
            <p:ph type="sldNum" sz="quarter" idx="5"/>
          </p:nvPr>
        </p:nvSpPr>
        <p:spPr bwMode="auto">
          <a:noFill/>
          <a:ln>
            <a:miter lim="800000"/>
            <a:headEnd/>
            <a:tailEnd/>
          </a:ln>
        </p:spPr>
        <p:txBody>
          <a:bodyPr/>
          <a:lstStyle/>
          <a:p>
            <a:fld id="{27194298-0677-4448-82A7-2B362EA1D4FF}" type="slidenum">
              <a:rPr lang="en-US" smtClean="0">
                <a:ea typeface="ＭＳ Ｐゴシック" pitchFamily="34" charset="-128"/>
              </a:rPr>
              <a:pPr/>
              <a:t>18</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3: Nurse Bedside Shift Report Training (Tool 3)</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000" i="0" dirty="0" smtClean="0">
                <a:latin typeface="Arial" charset="0"/>
                <a:ea typeface="ＭＳ Ｐゴシック" pitchFamily="34" charset="-128"/>
              </a:rPr>
              <a:t>Invite patients and family members to participate at admission using bedside shift report brochure (Tool 1) Patient involvement may change over the course of their stay, so don’t forget to ask each time. Some patients may be involved and engaged from the start. Others may want to be more involved as they get closer to discharge.</a:t>
            </a:r>
          </a:p>
          <a:p>
            <a:endParaRPr lang="en-US" sz="1000" i="0" dirty="0" smtClean="0">
              <a:latin typeface="Arial" charset="0"/>
              <a:ea typeface="ＭＳ Ｐゴシック" pitchFamily="34" charset="-128"/>
            </a:endParaRPr>
          </a:p>
          <a:p>
            <a:r>
              <a:rPr lang="en-US" sz="1000" i="0" dirty="0" smtClean="0">
                <a:latin typeface="Arial" charset="0"/>
                <a:ea typeface="ＭＳ Ｐゴシック" pitchFamily="34" charset="-128"/>
              </a:rPr>
              <a:t>When you invite patients to participate at admission, they can arrange for their families to come at shift changes during odd hours (for example, 7 a.m.).Use the checklist to facilitate bedside shift report (Tool 2)</a:t>
            </a:r>
          </a:p>
          <a:p>
            <a:endParaRPr lang="en-US" sz="1000" i="0" dirty="0" smtClean="0">
              <a:latin typeface="Arial" charset="0"/>
              <a:ea typeface="ＭＳ Ｐゴシック" pitchFamily="34" charset="-128"/>
            </a:endParaRPr>
          </a:p>
          <a:p>
            <a:r>
              <a:rPr lang="en-US" sz="1000" i="1" dirty="0" smtClean="0">
                <a:latin typeface="Arial" charset="0"/>
                <a:ea typeface="ＭＳ Ｐゴシック" pitchFamily="34" charset="-128"/>
              </a:rPr>
              <a:t>Insert information about where to find the checklist on the unit (for example, in the electronic health record or posted near work station)</a:t>
            </a:r>
          </a:p>
          <a:p>
            <a:endParaRPr lang="en-US" sz="1000" i="0" dirty="0" smtClean="0">
              <a:latin typeface="Arial" charset="0"/>
              <a:ea typeface="ＭＳ Ｐゴシック" pitchFamily="34" charset="-128"/>
            </a:endParaRPr>
          </a:p>
          <a:p>
            <a:r>
              <a:rPr lang="en-US" sz="1000" i="0" dirty="0" smtClean="0">
                <a:latin typeface="Arial" charset="0"/>
                <a:ea typeface="ＭＳ Ｐゴシック" pitchFamily="34" charset="-128"/>
              </a:rPr>
              <a:t>Don’t discuss problems with the room or the situation with the outgoing nurse in front of the patient. Thank the nurse going off shift if everything is in good shape.</a:t>
            </a:r>
          </a:p>
          <a:p>
            <a:endParaRPr lang="en-US" sz="1000" i="1" dirty="0" smtClean="0">
              <a:latin typeface="Arial" charset="0"/>
              <a:ea typeface="ＭＳ Ｐゴシック" pitchFamily="34" charset="-128"/>
            </a:endParaRPr>
          </a:p>
          <a:p>
            <a:r>
              <a:rPr lang="en-US" sz="1000" i="1" dirty="0" smtClean="0">
                <a:latin typeface="Arial" charset="0"/>
                <a:ea typeface="ＭＳ Ｐゴシック" pitchFamily="34" charset="-128"/>
              </a:rPr>
              <a:t>[Refer to Tools 1 and 2]</a:t>
            </a:r>
          </a:p>
        </p:txBody>
      </p:sp>
      <p:sp>
        <p:nvSpPr>
          <p:cNvPr id="56324" name="Slide Number Placeholder 3"/>
          <p:cNvSpPr>
            <a:spLocks noGrp="1"/>
          </p:cNvSpPr>
          <p:nvPr>
            <p:ph type="sldNum" sz="quarter" idx="5"/>
          </p:nvPr>
        </p:nvSpPr>
        <p:spPr bwMode="auto">
          <a:noFill/>
          <a:ln>
            <a:miter lim="800000"/>
            <a:headEnd/>
            <a:tailEnd/>
          </a:ln>
        </p:spPr>
        <p:txBody>
          <a:bodyPr/>
          <a:lstStyle/>
          <a:p>
            <a:fld id="{030F630A-D461-47E1-8600-3B3795D48BCC}" type="slidenum">
              <a:rPr lang="en-US" smtClean="0">
                <a:ea typeface="ＭＳ Ｐゴシック" pitchFamily="34" charset="-128"/>
              </a:rPr>
              <a:pPr/>
              <a:t>19</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3: Nurse Bedside Shift Report Training (Tool 3)</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smtClean="0">
                <a:latin typeface="Arial" charset="0"/>
                <a:ea typeface="ＭＳ Ｐゴシック" pitchFamily="34" charset="-128"/>
              </a:rPr>
              <a:t>We will begin today by talking about how engaging patients and family members helps us improve the quality and safety of care we provide. </a:t>
            </a:r>
          </a:p>
          <a:p>
            <a:endParaRPr lang="en-US" sz="1000" dirty="0" smtClean="0">
              <a:latin typeface="Arial" charset="0"/>
              <a:ea typeface="ＭＳ Ｐゴシック" pitchFamily="34" charset="-128"/>
            </a:endParaRPr>
          </a:p>
          <a:p>
            <a:r>
              <a:rPr lang="en-US" sz="1000" dirty="0" smtClean="0">
                <a:latin typeface="Arial" charset="0"/>
                <a:ea typeface="ＭＳ Ｐゴシック" pitchFamily="34" charset="-128"/>
              </a:rPr>
              <a:t>Then we will talk about the components of bedside shift report – and the benefits of challenges of bedside shift report. </a:t>
            </a:r>
          </a:p>
          <a:p>
            <a:endParaRPr lang="en-US" sz="1000" dirty="0" smtClean="0">
              <a:latin typeface="Arial" charset="0"/>
              <a:ea typeface="ＭＳ Ｐゴシック" pitchFamily="34" charset="-128"/>
            </a:endParaRPr>
          </a:p>
          <a:p>
            <a:r>
              <a:rPr lang="en-US" sz="1000" dirty="0" smtClean="0">
                <a:latin typeface="Arial" charset="0"/>
                <a:ea typeface="ＭＳ Ｐゴシック" pitchFamily="34" charset="-128"/>
              </a:rPr>
              <a:t>We will also discuss some issues around HIPAA and bedside shift report.</a:t>
            </a:r>
          </a:p>
          <a:p>
            <a:endParaRPr lang="en-US" sz="1000" dirty="0" smtClean="0">
              <a:latin typeface="Arial" charset="0"/>
              <a:ea typeface="ＭＳ Ｐゴシック" pitchFamily="34" charset="-128"/>
            </a:endParaRPr>
          </a:p>
          <a:p>
            <a:r>
              <a:rPr lang="en-US" sz="1000" dirty="0" smtClean="0">
                <a:latin typeface="Arial" charset="0"/>
                <a:ea typeface="ＭＳ Ｐゴシック" pitchFamily="34" charset="-128"/>
              </a:rPr>
              <a:t>Then, we will be doing some practice exercises.</a:t>
            </a:r>
          </a:p>
          <a:p>
            <a:endParaRPr lang="en-US" sz="1000" dirty="0" smtClean="0">
              <a:latin typeface="Arial" charset="0"/>
              <a:ea typeface="ＭＳ Ｐゴシック" pitchFamily="34" charset="-128"/>
            </a:endParaRPr>
          </a:p>
          <a:p>
            <a:r>
              <a:rPr lang="en-US" sz="1000" dirty="0" smtClean="0">
                <a:latin typeface="Arial" charset="0"/>
                <a:ea typeface="ＭＳ Ｐゴシック" pitchFamily="34" charset="-128"/>
              </a:rPr>
              <a:t>Questions are welcome at any time.</a:t>
            </a:r>
          </a:p>
          <a:p>
            <a:endParaRPr lang="en-US" dirty="0" smtClean="0">
              <a:latin typeface="Arial" charset="0"/>
              <a:ea typeface="ＭＳ Ｐゴシック" pitchFamily="34" charset="-128"/>
            </a:endParaRPr>
          </a:p>
        </p:txBody>
      </p:sp>
      <p:sp>
        <p:nvSpPr>
          <p:cNvPr id="38916" name="Slide Number Placeholder 3"/>
          <p:cNvSpPr>
            <a:spLocks noGrp="1"/>
          </p:cNvSpPr>
          <p:nvPr>
            <p:ph type="sldNum" sz="quarter" idx="5"/>
          </p:nvPr>
        </p:nvSpPr>
        <p:spPr bwMode="auto">
          <a:noFill/>
          <a:ln>
            <a:miter lim="800000"/>
            <a:headEnd/>
            <a:tailEnd/>
          </a:ln>
        </p:spPr>
        <p:txBody>
          <a:bodyPr/>
          <a:lstStyle/>
          <a:p>
            <a:fld id="{6388B2BE-1983-48EA-98E9-727DE20289D5}" type="slidenum">
              <a:rPr lang="en-US" smtClean="0">
                <a:ea typeface="ＭＳ Ｐゴシック" pitchFamily="34" charset="-128"/>
              </a:rPr>
              <a:pPr/>
              <a:t>2</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3: Nurse Bedside Shift Report Training (Tool 3)</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normAutofit lnSpcReduction="10000"/>
          </a:bodyPr>
          <a:lstStyle/>
          <a:p>
            <a:r>
              <a:rPr lang="en-US" sz="1000" dirty="0" smtClean="0">
                <a:latin typeface="Arial" charset="0"/>
                <a:ea typeface="Times New Roman" pitchFamily="18" charset="0"/>
                <a:cs typeface="Arial" charset="0"/>
              </a:rPr>
              <a:t>When there are unknown visitors or family in room, explain what you’ll be doing and ask the visitors to step out. If the patient wants them back in, say: </a:t>
            </a:r>
          </a:p>
          <a:p>
            <a:pPr lvl="1"/>
            <a:r>
              <a:rPr lang="en-US" sz="1000" dirty="0" smtClean="0">
                <a:latin typeface="Arial" charset="0"/>
                <a:ea typeface="Times New Roman" pitchFamily="18" charset="0"/>
                <a:cs typeface="Arial" charset="0"/>
              </a:rPr>
              <a:t>“We’ll be talking about your condition and progress and examining your dressing. We want to maintain your privacy, but if you would like your visitors to be present, I can invite them back in.”</a:t>
            </a:r>
          </a:p>
          <a:p>
            <a:endParaRPr lang="en-US" sz="1000" dirty="0" smtClean="0">
              <a:latin typeface="Arial" charset="0"/>
              <a:ea typeface="Times New Roman" pitchFamily="18" charset="0"/>
              <a:cs typeface="Arial" charset="0"/>
            </a:endParaRPr>
          </a:p>
          <a:p>
            <a:r>
              <a:rPr lang="en-US" sz="1000" dirty="0" smtClean="0">
                <a:latin typeface="Arial" charset="0"/>
                <a:ea typeface="Times New Roman" pitchFamily="18" charset="0"/>
                <a:cs typeface="Arial" charset="0"/>
              </a:rPr>
              <a:t>If there is a new diagnosis that the patient is unaware of, give only the information that the patient is aware of in bedside shift report. Give any additional information to the nurse coming on shift after the bedside report or point to the item on your paper or report sheet such as “CT=brain tumor, patient unaware of dx.” Do not report this in hallway. Just point to it or cover it at the station.</a:t>
            </a:r>
          </a:p>
          <a:p>
            <a:endParaRPr lang="en-US" sz="1000" dirty="0" smtClean="0">
              <a:latin typeface="Arial" charset="0"/>
              <a:ea typeface="Times New Roman" pitchFamily="18" charset="0"/>
              <a:cs typeface="Arial" charset="0"/>
            </a:endParaRPr>
          </a:p>
          <a:p>
            <a:r>
              <a:rPr lang="en-US" sz="1000" dirty="0" smtClean="0">
                <a:latin typeface="Arial" charset="0"/>
                <a:ea typeface="Times New Roman" pitchFamily="18" charset="0"/>
                <a:cs typeface="Arial" charset="0"/>
              </a:rPr>
              <a:t>If the patient is asleep, do you wake them for report? In these cases, the nurse going off shift decides if the patient requires sleep. If the patient does need sleep, the nurse coming on shift observes the patient and equipment quietly and will give the patient the report later because he or she could not take part in it.</a:t>
            </a:r>
          </a:p>
          <a:p>
            <a:endParaRPr lang="en-US" sz="1000" dirty="0" smtClean="0">
              <a:latin typeface="Arial" charset="0"/>
              <a:ea typeface="Times New Roman" pitchFamily="18" charset="0"/>
              <a:cs typeface="Arial" charset="0"/>
            </a:endParaRPr>
          </a:p>
          <a:p>
            <a:r>
              <a:rPr lang="en-US" sz="1000" dirty="0" smtClean="0">
                <a:latin typeface="Arial" charset="0"/>
                <a:ea typeface="Times New Roman" pitchFamily="18" charset="0"/>
                <a:cs typeface="Arial" charset="0"/>
              </a:rPr>
              <a:t>Sometimes, the patient may be anxious or “difficult.” If the patient is noncompliant and you need to share information with the nurse coming on duty nurse. you can share this information with the patient and nurse coming on duty in the following way</a:t>
            </a:r>
          </a:p>
          <a:p>
            <a:pPr lvl="1"/>
            <a:r>
              <a:rPr lang="en-US" sz="1000" dirty="0" smtClean="0">
                <a:latin typeface="Arial" charset="0"/>
                <a:ea typeface="Times New Roman" pitchFamily="18" charset="0"/>
                <a:cs typeface="Arial" charset="0"/>
              </a:rPr>
              <a:t>“I have informed Mr. Jones that the doctor does not want him to smoke. Mr. Jones has chosen to go off the floor and smoke three times this shift.” </a:t>
            </a:r>
          </a:p>
          <a:p>
            <a:endParaRPr lang="en-US" sz="1000" dirty="0" smtClean="0">
              <a:latin typeface="Arial" charset="0"/>
              <a:ea typeface="Times New Roman" pitchFamily="18" charset="0"/>
              <a:cs typeface="Arial" charset="0"/>
            </a:endParaRPr>
          </a:p>
          <a:p>
            <a:r>
              <a:rPr lang="en-US" sz="1000" dirty="0" smtClean="0">
                <a:latin typeface="Arial" charset="0"/>
                <a:ea typeface="Times New Roman" pitchFamily="18" charset="0"/>
                <a:cs typeface="Arial" charset="0"/>
              </a:rPr>
              <a:t>If the patient or family has a complex question or needs a lengthy clarification, the nurse coming on duty should let the patient know that the question is important but that it will take longer than the time available during bedside shift report to answer it. Let the patient know that you will be back after shift report to fully answer the questions and address concerns.</a:t>
            </a:r>
          </a:p>
          <a:p>
            <a:endParaRPr lang="en-US" sz="1000" dirty="0" smtClean="0">
              <a:latin typeface="Arial" charset="0"/>
              <a:ea typeface="Times New Roman" pitchFamily="18" charset="0"/>
              <a:cs typeface="Arial" charset="0"/>
            </a:endParaRPr>
          </a:p>
          <a:p>
            <a:r>
              <a:rPr lang="en-US" sz="1000" dirty="0" smtClean="0">
                <a:latin typeface="Arial" charset="0"/>
                <a:ea typeface="Times New Roman" pitchFamily="18" charset="0"/>
                <a:cs typeface="Arial" charset="0"/>
              </a:rPr>
              <a:t>Semi-private rooms / HIPAA concerns (next slide).</a:t>
            </a:r>
          </a:p>
        </p:txBody>
      </p:sp>
      <p:sp>
        <p:nvSpPr>
          <p:cNvPr id="57348" name="Slide Number Placeholder 3"/>
          <p:cNvSpPr>
            <a:spLocks noGrp="1"/>
          </p:cNvSpPr>
          <p:nvPr>
            <p:ph type="sldNum" sz="quarter" idx="5"/>
          </p:nvPr>
        </p:nvSpPr>
        <p:spPr bwMode="auto">
          <a:noFill/>
          <a:ln>
            <a:miter lim="800000"/>
            <a:headEnd/>
            <a:tailEnd/>
          </a:ln>
        </p:spPr>
        <p:txBody>
          <a:bodyPr/>
          <a:lstStyle/>
          <a:p>
            <a:fld id="{86795152-62FD-48C6-A547-3BCFC4C603A6}" type="slidenum">
              <a:rPr lang="en-US" smtClean="0">
                <a:ea typeface="ＭＳ Ｐゴシック" pitchFamily="34" charset="-128"/>
              </a:rPr>
              <a:pPr/>
              <a:t>20</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3: Nurse Bedside Shift Report Training (Tool 3)</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smtClean="0">
                <a:latin typeface="Arial" pitchFamily="34" charset="0"/>
                <a:ea typeface="ＭＳ Ｐゴシック" pitchFamily="34" charset="-128"/>
                <a:cs typeface="Arial" pitchFamily="34" charset="0"/>
              </a:rPr>
              <a:t>Next we will discuss how HIPAA relates to bedside shift report because this may be a concern for the nurses.</a:t>
            </a:r>
          </a:p>
        </p:txBody>
      </p:sp>
      <p:sp>
        <p:nvSpPr>
          <p:cNvPr id="4" name="Footer Placeholder 3"/>
          <p:cNvSpPr>
            <a:spLocks noGrp="1"/>
          </p:cNvSpPr>
          <p:nvPr>
            <p:ph type="ftr" sz="quarter" idx="4"/>
          </p:nvPr>
        </p:nvSpPr>
        <p:spPr/>
        <p:txBody>
          <a:bodyPr/>
          <a:lstStyle/>
          <a:p>
            <a:pPr>
              <a:defRPr/>
            </a:pPr>
            <a:r>
              <a:rPr lang="en-US" dirty="0" smtClean="0"/>
              <a:t>Strategy 3: Nurse Bedside Shift Report Training (Tool 3)</a:t>
            </a:r>
            <a:endParaRPr lang="en-US" dirty="0"/>
          </a:p>
        </p:txBody>
      </p:sp>
      <p:sp>
        <p:nvSpPr>
          <p:cNvPr id="58373" name="Slide Number Placeholder 4"/>
          <p:cNvSpPr>
            <a:spLocks noGrp="1"/>
          </p:cNvSpPr>
          <p:nvPr>
            <p:ph type="sldNum" sz="quarter" idx="5"/>
          </p:nvPr>
        </p:nvSpPr>
        <p:spPr bwMode="auto">
          <a:noFill/>
          <a:ln>
            <a:miter lim="800000"/>
            <a:headEnd/>
            <a:tailEnd/>
          </a:ln>
        </p:spPr>
        <p:txBody>
          <a:bodyPr/>
          <a:lstStyle/>
          <a:p>
            <a:fld id="{03A076EB-793D-4F59-A673-3A0A7B7CCF1A}" type="slidenum">
              <a:rPr lang="en-US" smtClean="0">
                <a:ea typeface="ＭＳ Ｐゴシック" pitchFamily="34" charset="-128"/>
              </a:rPr>
              <a:pPr/>
              <a:t>21</a:t>
            </a:fld>
            <a:endParaRPr lang="en-US" dirty="0" smtClean="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smtClean="0">
                <a:latin typeface="Arial" charset="0"/>
                <a:ea typeface="ＭＳ Ｐゴシック" pitchFamily="34" charset="-128"/>
              </a:rPr>
              <a:t>As nurses, you may be concerned about violating HIPAA, especially when family members are present at shift report or if you have patients in semiprivate rooms. It is important to know that because bedside shift report is part of treatment and normal operations, it does not violate HIPAA.</a:t>
            </a:r>
          </a:p>
        </p:txBody>
      </p:sp>
      <p:sp>
        <p:nvSpPr>
          <p:cNvPr id="59396" name="Slide Number Placeholder 3"/>
          <p:cNvSpPr>
            <a:spLocks noGrp="1"/>
          </p:cNvSpPr>
          <p:nvPr>
            <p:ph type="sldNum" sz="quarter" idx="5"/>
          </p:nvPr>
        </p:nvSpPr>
        <p:spPr bwMode="auto">
          <a:noFill/>
          <a:ln>
            <a:miter lim="800000"/>
            <a:headEnd/>
            <a:tailEnd/>
          </a:ln>
        </p:spPr>
        <p:txBody>
          <a:bodyPr/>
          <a:lstStyle/>
          <a:p>
            <a:fld id="{6ABAF16C-DAF5-44A6-8360-C592729E17C8}" type="slidenum">
              <a:rPr lang="en-US" smtClean="0">
                <a:ea typeface="ＭＳ Ｐゴシック" pitchFamily="34" charset="-128"/>
              </a:rPr>
              <a:pPr/>
              <a:t>22</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3: Nurse Bedside Shift Report Training (Tool 3)</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smtClean="0">
                <a:latin typeface="Arial" charset="0"/>
                <a:ea typeface="ＭＳ Ｐゴシック" pitchFamily="34" charset="-128"/>
              </a:rPr>
              <a:t>The HIPAA privacy rule recognizes that incidental disclosures might occur. Your responsibility is to ensure that you are making reasonable efforts to safeguard patient privacy.</a:t>
            </a:r>
          </a:p>
        </p:txBody>
      </p:sp>
      <p:sp>
        <p:nvSpPr>
          <p:cNvPr id="60420" name="Slide Number Placeholder 3"/>
          <p:cNvSpPr>
            <a:spLocks noGrp="1"/>
          </p:cNvSpPr>
          <p:nvPr>
            <p:ph type="sldNum" sz="quarter" idx="5"/>
          </p:nvPr>
        </p:nvSpPr>
        <p:spPr bwMode="auto">
          <a:noFill/>
          <a:ln>
            <a:miter lim="800000"/>
            <a:headEnd/>
            <a:tailEnd/>
          </a:ln>
        </p:spPr>
        <p:txBody>
          <a:bodyPr/>
          <a:lstStyle/>
          <a:p>
            <a:fld id="{E9D933EC-257F-433D-8D26-CB9D6C232C11}" type="slidenum">
              <a:rPr lang="en-US" smtClean="0">
                <a:ea typeface="ＭＳ Ｐゴシック" pitchFamily="34" charset="-128"/>
              </a:rPr>
              <a:pPr/>
              <a:t>23</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3: Nurse Bedside Shift Report Training (Tool 3)</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kern="1200" dirty="0" smtClean="0">
                <a:solidFill>
                  <a:schemeClr val="tx1"/>
                </a:solidFill>
                <a:effectLst/>
                <a:latin typeface="Arial" pitchFamily="34" charset="0"/>
                <a:ea typeface="+mn-ea"/>
                <a:cs typeface="Arial" pitchFamily="34" charset="0"/>
              </a:rPr>
              <a:t>Can physicians and nurses engage in confidential conversations with other providers or with patients, even if there is a possibility that they could be overheard?</a:t>
            </a:r>
            <a:endParaRPr lang="en-US" sz="1000" dirty="0" smtClean="0">
              <a:effectLst/>
              <a:latin typeface="Arial" pitchFamily="34" charset="0"/>
              <a:cs typeface="Arial" pitchFamily="34" charset="0"/>
            </a:endParaRPr>
          </a:p>
          <a:p>
            <a:r>
              <a:rPr lang="en-US" sz="1000" u="sng" kern="1200" dirty="0" smtClean="0">
                <a:solidFill>
                  <a:schemeClr val="tx1"/>
                </a:solidFill>
                <a:effectLst/>
                <a:latin typeface="Arial" pitchFamily="34" charset="0"/>
                <a:ea typeface="+mn-ea"/>
                <a:cs typeface="Arial" pitchFamily="34" charset="0"/>
              </a:rPr>
              <a:t/>
            </a:r>
            <a:br>
              <a:rPr lang="en-US" sz="1000" u="sng" kern="1200" dirty="0" smtClean="0">
                <a:solidFill>
                  <a:schemeClr val="tx1"/>
                </a:solidFill>
                <a:effectLst/>
                <a:latin typeface="Arial" pitchFamily="34" charset="0"/>
                <a:ea typeface="+mn-ea"/>
                <a:cs typeface="Arial" pitchFamily="34" charset="0"/>
              </a:rPr>
            </a:br>
            <a:r>
              <a:rPr lang="en-US" sz="1000" kern="1200" dirty="0" smtClean="0">
                <a:solidFill>
                  <a:schemeClr val="tx1"/>
                </a:solidFill>
                <a:effectLst/>
                <a:latin typeface="Arial" pitchFamily="34" charset="0"/>
                <a:ea typeface="+mn-ea"/>
                <a:cs typeface="Arial" pitchFamily="34" charset="0"/>
              </a:rPr>
              <a:t>Yes. The HIPAA Privacy Rule is not intended to prohibit providers from talking to each other and to their patients. Provisions of this rule requiring covered entities to implement reasonable safeguards that reflect their particular circumstances and exempting treatment disclosures from certain requirements are intended to ensure that providers’ primary consideration is the appropriate treatment of their patients.</a:t>
            </a:r>
            <a:endParaRPr lang="en-US" sz="1000" dirty="0" smtClean="0">
              <a:latin typeface="Arial" pitchFamily="34" charset="0"/>
              <a:ea typeface="ＭＳ Ｐゴシック" pitchFamily="34" charset="-128"/>
              <a:cs typeface="Arial" pitchFamily="34" charset="0"/>
            </a:endParaRPr>
          </a:p>
        </p:txBody>
      </p:sp>
      <p:sp>
        <p:nvSpPr>
          <p:cNvPr id="61444" name="Slide Number Placeholder 3"/>
          <p:cNvSpPr>
            <a:spLocks noGrp="1"/>
          </p:cNvSpPr>
          <p:nvPr>
            <p:ph type="sldNum" sz="quarter" idx="5"/>
          </p:nvPr>
        </p:nvSpPr>
        <p:spPr bwMode="auto">
          <a:noFill/>
          <a:ln>
            <a:miter lim="800000"/>
            <a:headEnd/>
            <a:tailEnd/>
          </a:ln>
        </p:spPr>
        <p:txBody>
          <a:bodyPr/>
          <a:lstStyle/>
          <a:p>
            <a:fld id="{9FABD472-4ED6-4A4C-A7BA-A5957D11DAEE}" type="slidenum">
              <a:rPr lang="en-US" smtClean="0">
                <a:ea typeface="ＭＳ Ｐゴシック" pitchFamily="34" charset="-128"/>
              </a:rPr>
              <a:pPr/>
              <a:t>24</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3: Nurse Bedside Shift Report Training (Tool 3)</a:t>
            </a: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 typeface="Wingdings" pitchFamily="2" charset="2"/>
              <a:buNone/>
            </a:pPr>
            <a:r>
              <a:rPr lang="en-US" sz="1000" dirty="0" smtClean="0">
                <a:latin typeface="Arial" charset="0"/>
                <a:ea typeface="ＭＳ Ｐゴシック" pitchFamily="34" charset="-128"/>
                <a:cs typeface="Arial" charset="0"/>
              </a:rPr>
              <a:t>The HIPAA Privacy Rule recognizes that oral communications often must occur freely and quickly in treatment settings. Thus, covered entities are free to engage in communications as required for quick, effective, and high-quality health care.</a:t>
            </a:r>
          </a:p>
          <a:p>
            <a:pPr marL="628650" lvl="1" indent="-171450">
              <a:spcBef>
                <a:spcPct val="0"/>
              </a:spcBef>
              <a:buFont typeface="Arial" pitchFamily="34" charset="0"/>
              <a:buChar char="•"/>
            </a:pPr>
            <a:r>
              <a:rPr lang="en-US" sz="1000" dirty="0" smtClean="0">
                <a:latin typeface="Arial" charset="0"/>
                <a:ea typeface="ＭＳ Ｐゴシック" pitchFamily="34" charset="-128"/>
                <a:cs typeface="Arial" charset="0"/>
              </a:rPr>
              <a:t>Examples – </a:t>
            </a:r>
          </a:p>
          <a:p>
            <a:pPr marL="1085850" lvl="2" indent="-171450">
              <a:spcBef>
                <a:spcPct val="0"/>
              </a:spcBef>
              <a:buFont typeface="Arial" pitchFamily="34" charset="0"/>
              <a:buChar char="•"/>
            </a:pPr>
            <a:r>
              <a:rPr lang="en-US" sz="1000" dirty="0" smtClean="0">
                <a:latin typeface="Arial" charset="0"/>
                <a:ea typeface="ＭＳ Ｐゴシック" pitchFamily="34" charset="-128"/>
                <a:cs typeface="Arial" charset="0"/>
              </a:rPr>
              <a:t>Health care staff may orally coordinate services at hospital nursing stations.</a:t>
            </a:r>
          </a:p>
          <a:p>
            <a:pPr marL="1085850" lvl="2" indent="-171450">
              <a:spcBef>
                <a:spcPct val="0"/>
              </a:spcBef>
              <a:buFont typeface="Arial" pitchFamily="34" charset="0"/>
              <a:buChar char="•"/>
            </a:pPr>
            <a:r>
              <a:rPr lang="en-US" sz="1000" dirty="0" smtClean="0">
                <a:latin typeface="Arial" charset="0"/>
                <a:ea typeface="ＭＳ Ｐゴシック" pitchFamily="34" charset="-128"/>
                <a:cs typeface="Arial" charset="0"/>
              </a:rPr>
              <a:t>A physician may discuss a patient’s condition or treatment regimen in the patient’s semiprivate room.</a:t>
            </a:r>
          </a:p>
          <a:p>
            <a:pPr marL="1085850" lvl="2" indent="-171450">
              <a:spcBef>
                <a:spcPct val="0"/>
              </a:spcBef>
              <a:buFont typeface="Arial" pitchFamily="34" charset="0"/>
              <a:buChar char="•"/>
            </a:pPr>
            <a:r>
              <a:rPr lang="en-US" sz="1000" dirty="0" smtClean="0">
                <a:latin typeface="Arial" charset="0"/>
                <a:ea typeface="ＭＳ Ｐゴシック" pitchFamily="34" charset="-128"/>
                <a:cs typeface="Arial" charset="0"/>
              </a:rPr>
              <a:t>Health care professionals may discuss a patient’s condition during training rounds in an academic or training institution.</a:t>
            </a:r>
          </a:p>
          <a:p>
            <a:pPr marL="628650" lvl="1" indent="-171450">
              <a:spcBef>
                <a:spcPct val="0"/>
              </a:spcBef>
              <a:buFont typeface="Arial" pitchFamily="34" charset="0"/>
              <a:buChar char="•"/>
            </a:pPr>
            <a:r>
              <a:rPr lang="en-US" sz="1000" dirty="0" smtClean="0">
                <a:latin typeface="Arial" charset="0"/>
                <a:ea typeface="ＭＳ Ｐゴシック" pitchFamily="34" charset="-128"/>
                <a:cs typeface="Arial" charset="0"/>
              </a:rPr>
              <a:t>In these circumstances, reasonable precautions could include using lowered voices or talking apart from others when sharing protected health information.</a:t>
            </a:r>
          </a:p>
        </p:txBody>
      </p:sp>
      <p:sp>
        <p:nvSpPr>
          <p:cNvPr id="62468" name="Slide Number Placeholder 3"/>
          <p:cNvSpPr>
            <a:spLocks noGrp="1"/>
          </p:cNvSpPr>
          <p:nvPr>
            <p:ph type="sldNum" sz="quarter" idx="5"/>
          </p:nvPr>
        </p:nvSpPr>
        <p:spPr bwMode="auto">
          <a:noFill/>
          <a:ln>
            <a:miter lim="800000"/>
            <a:headEnd/>
            <a:tailEnd/>
          </a:ln>
        </p:spPr>
        <p:txBody>
          <a:bodyPr/>
          <a:lstStyle/>
          <a:p>
            <a:fld id="{B51E562A-D19D-40E2-802C-176A2B2E9E71}" type="slidenum">
              <a:rPr lang="en-US" smtClean="0">
                <a:ea typeface="ＭＳ Ｐゴシック" pitchFamily="34" charset="-128"/>
              </a:rPr>
              <a:pPr/>
              <a:t>25</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3: Nurse Bedside Shift Report Training (Tool 3)</a:t>
            </a:r>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smtClean="0">
                <a:latin typeface="Arial" charset="0"/>
                <a:ea typeface="ＭＳ Ｐゴシック" pitchFamily="34" charset="-128"/>
              </a:rPr>
              <a:t>[</a:t>
            </a:r>
            <a:r>
              <a:rPr lang="en-US" sz="1000" i="1" dirty="0" smtClean="0">
                <a:latin typeface="Arial" charset="0"/>
                <a:ea typeface="ＭＳ Ｐゴシック" pitchFamily="34" charset="-128"/>
              </a:rPr>
              <a:t>Note: There are a couple of options for practice exercises in this slide. Your can do one or both, depending on the time available. Adapt the slides as needed.</a:t>
            </a:r>
            <a:r>
              <a:rPr lang="en-US" sz="1000" dirty="0" smtClean="0">
                <a:latin typeface="Arial" charset="0"/>
                <a:ea typeface="ＭＳ Ｐゴシック" pitchFamily="34" charset="-128"/>
              </a:rPr>
              <a:t>]</a:t>
            </a:r>
          </a:p>
          <a:p>
            <a:endParaRPr lang="en-US" sz="1000" dirty="0" smtClean="0">
              <a:latin typeface="Arial" charset="0"/>
              <a:ea typeface="ＭＳ Ｐゴシック" pitchFamily="34" charset="-128"/>
            </a:endParaRPr>
          </a:p>
          <a:p>
            <a:r>
              <a:rPr lang="en-US" sz="1000" dirty="0" smtClean="0">
                <a:latin typeface="Arial" charset="0"/>
                <a:ea typeface="ＭＳ Ｐゴシック" pitchFamily="34" charset="-128"/>
              </a:rPr>
              <a:t>Now, we have a practice exercise to get everyone comfortable doing bedside shift report. </a:t>
            </a:r>
          </a:p>
          <a:p>
            <a:endParaRPr lang="en-US" sz="1000" dirty="0" smtClean="0">
              <a:latin typeface="Arial" charset="0"/>
              <a:ea typeface="ＭＳ Ｐゴシック" pitchFamily="34" charset="-128"/>
            </a:endParaRPr>
          </a:p>
          <a:p>
            <a:r>
              <a:rPr lang="en-US" sz="1000" dirty="0" smtClean="0">
                <a:solidFill>
                  <a:srgbClr val="000000"/>
                </a:solidFill>
                <a:latin typeface="Arial" charset="0"/>
                <a:ea typeface="ＭＳ Ｐゴシック" pitchFamily="34" charset="-128"/>
              </a:rPr>
              <a:t>For this first exercise, let’s break into groups of three.</a:t>
            </a:r>
          </a:p>
          <a:p>
            <a:endParaRPr lang="en-US" dirty="0" smtClean="0">
              <a:latin typeface="Arial" charset="0"/>
              <a:ea typeface="ＭＳ Ｐゴシック" pitchFamily="34" charset="-128"/>
            </a:endParaRPr>
          </a:p>
        </p:txBody>
      </p:sp>
      <p:sp>
        <p:nvSpPr>
          <p:cNvPr id="63492" name="Slide Number Placeholder 3"/>
          <p:cNvSpPr>
            <a:spLocks noGrp="1"/>
          </p:cNvSpPr>
          <p:nvPr>
            <p:ph type="sldNum" sz="quarter" idx="5"/>
          </p:nvPr>
        </p:nvSpPr>
        <p:spPr bwMode="auto">
          <a:noFill/>
          <a:ln>
            <a:miter lim="800000"/>
            <a:headEnd/>
            <a:tailEnd/>
          </a:ln>
        </p:spPr>
        <p:txBody>
          <a:bodyPr/>
          <a:lstStyle/>
          <a:p>
            <a:fld id="{86C78C50-709E-4306-80FC-F37C543EB952}" type="slidenum">
              <a:rPr lang="en-US" smtClean="0">
                <a:ea typeface="ＭＳ Ｐゴシック" pitchFamily="34" charset="-128"/>
              </a:rPr>
              <a:pPr/>
              <a:t>26</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3: Nurse Bedside Shift Report Training (Tool 3)</a:t>
            </a:r>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defTabSz="914263">
              <a:spcBef>
                <a:spcPct val="25000"/>
              </a:spcBef>
              <a:buClr>
                <a:srgbClr val="0066CC"/>
              </a:buClr>
              <a:buSzPct val="125000"/>
              <a:defRPr/>
            </a:pPr>
            <a:r>
              <a:rPr lang="en-US" sz="1000" i="1" dirty="0" smtClean="0">
                <a:solidFill>
                  <a:srgbClr val="000000"/>
                </a:solidFill>
                <a:latin typeface="Arial" pitchFamily="34" charset="0"/>
                <a:ea typeface="ＭＳ Ｐゴシック" pitchFamily="34" charset="-128"/>
                <a:cs typeface="Arial" pitchFamily="34" charset="0"/>
              </a:rPr>
              <a:t>[After people form groups, review the vignette. Tell the groups to assign the roles of a nurse coming on duty, a nurse going off duty, and patient. Provide these additional instructions.]</a:t>
            </a:r>
          </a:p>
          <a:p>
            <a:pPr defTabSz="914263">
              <a:spcBef>
                <a:spcPct val="25000"/>
              </a:spcBef>
              <a:buClr>
                <a:srgbClr val="0066CC"/>
              </a:buClr>
              <a:buSzPct val="125000"/>
              <a:defRPr/>
            </a:pPr>
            <a:endParaRPr lang="en-US" sz="1000" i="1" dirty="0" smtClean="0">
              <a:solidFill>
                <a:srgbClr val="000000"/>
              </a:solidFill>
              <a:latin typeface="Arial" pitchFamily="34" charset="0"/>
              <a:ea typeface="ＭＳ Ｐゴシック" pitchFamily="34" charset="-128"/>
              <a:cs typeface="Arial" pitchFamily="34" charset="0"/>
            </a:endParaRPr>
          </a:p>
          <a:p>
            <a:pPr defTabSz="914263">
              <a:spcBef>
                <a:spcPct val="25000"/>
              </a:spcBef>
              <a:buClr>
                <a:srgbClr val="0066CC"/>
              </a:buClr>
              <a:buSzPct val="125000"/>
              <a:defRPr/>
            </a:pPr>
            <a:r>
              <a:rPr lang="en-US" sz="1000" i="0" dirty="0" smtClean="0">
                <a:solidFill>
                  <a:srgbClr val="000000"/>
                </a:solidFill>
                <a:latin typeface="Arial" pitchFamily="34" charset="0"/>
                <a:ea typeface="ＭＳ Ｐゴシック" pitchFamily="34" charset="-128"/>
                <a:cs typeface="Arial" pitchFamily="34" charset="0"/>
              </a:rPr>
              <a:t>As you play out the scene, the objectives are to make sure that the two nurses complete the elements of the bedside shift report:</a:t>
            </a:r>
          </a:p>
          <a:p>
            <a:pPr marL="171450" indent="-171450" defTabSz="914263">
              <a:spcBef>
                <a:spcPct val="25000"/>
              </a:spcBef>
              <a:buClrTx/>
              <a:buSzPct val="125000"/>
              <a:buFont typeface="Arial" pitchFamily="34" charset="0"/>
              <a:buChar char="•"/>
              <a:defRPr/>
            </a:pPr>
            <a:r>
              <a:rPr lang="en-US" sz="1000" i="0" dirty="0" smtClean="0">
                <a:solidFill>
                  <a:srgbClr val="000000"/>
                </a:solidFill>
                <a:latin typeface="Arial" pitchFamily="34" charset="0"/>
                <a:ea typeface="ＭＳ Ｐゴシック" pitchFamily="34" charset="-128"/>
                <a:cs typeface="Arial" pitchFamily="34" charset="0"/>
              </a:rPr>
              <a:t>Introduce the nursing staff, patient, and family.</a:t>
            </a:r>
          </a:p>
          <a:p>
            <a:pPr marL="171450" indent="-171450" defTabSz="914263">
              <a:spcBef>
                <a:spcPct val="25000"/>
              </a:spcBef>
              <a:buClrTx/>
              <a:buSzPct val="125000"/>
              <a:buFont typeface="Arial" pitchFamily="34" charset="0"/>
              <a:buChar char="•"/>
              <a:defRPr/>
            </a:pPr>
            <a:r>
              <a:rPr lang="en-US" sz="1000" i="0" dirty="0" smtClean="0">
                <a:solidFill>
                  <a:srgbClr val="000000"/>
                </a:solidFill>
                <a:latin typeface="Arial" pitchFamily="34" charset="0"/>
                <a:ea typeface="ＭＳ Ｐゴシック" pitchFamily="34" charset="-128"/>
                <a:cs typeface="Arial" pitchFamily="34" charset="0"/>
              </a:rPr>
              <a:t>Invite the patient and family to participate</a:t>
            </a:r>
          </a:p>
          <a:p>
            <a:pPr marL="171450" indent="-171450" defTabSz="914263">
              <a:spcBef>
                <a:spcPct val="25000"/>
              </a:spcBef>
              <a:buClrTx/>
              <a:buSzPct val="125000"/>
              <a:buFont typeface="Arial" pitchFamily="34" charset="0"/>
              <a:buChar char="•"/>
              <a:defRPr/>
            </a:pPr>
            <a:r>
              <a:rPr lang="en-US" sz="1000" i="0" dirty="0" smtClean="0">
                <a:solidFill>
                  <a:schemeClr val="tx1"/>
                </a:solidFill>
                <a:latin typeface="Arial" pitchFamily="34" charset="0"/>
                <a:ea typeface="ＭＳ Ｐゴシック" pitchFamily="34" charset="-128"/>
                <a:cs typeface="Arial" pitchFamily="34" charset="0"/>
              </a:rPr>
              <a:t>Open medical record or electronic work station</a:t>
            </a:r>
            <a:r>
              <a:rPr lang="en-US" sz="1000" i="0" baseline="0" dirty="0" smtClean="0">
                <a:solidFill>
                  <a:schemeClr val="tx1"/>
                </a:solidFill>
                <a:latin typeface="Arial" pitchFamily="34" charset="0"/>
                <a:ea typeface="ＭＳ Ｐゴシック" pitchFamily="34" charset="-128"/>
                <a:cs typeface="Arial" pitchFamily="34" charset="0"/>
              </a:rPr>
              <a:t> </a:t>
            </a:r>
            <a:r>
              <a:rPr lang="en-US" sz="1000" i="0" dirty="0" smtClean="0">
                <a:solidFill>
                  <a:schemeClr val="tx1"/>
                </a:solidFill>
                <a:latin typeface="Arial" pitchFamily="34" charset="0"/>
                <a:ea typeface="ＭＳ Ｐゴシック" pitchFamily="34" charset="-128"/>
                <a:cs typeface="Arial" pitchFamily="34" charset="0"/>
              </a:rPr>
              <a:t>in the patient’s room</a:t>
            </a:r>
          </a:p>
          <a:p>
            <a:pPr marL="171450" indent="-171450" defTabSz="914263">
              <a:spcBef>
                <a:spcPct val="25000"/>
              </a:spcBef>
              <a:buClrTx/>
              <a:buSzPct val="125000"/>
              <a:buFont typeface="Arial" pitchFamily="34" charset="0"/>
              <a:buChar char="•"/>
              <a:defRPr/>
            </a:pPr>
            <a:r>
              <a:rPr lang="en-US" sz="1000" i="0" dirty="0" smtClean="0">
                <a:solidFill>
                  <a:schemeClr val="tx1"/>
                </a:solidFill>
                <a:latin typeface="Arial" pitchFamily="34" charset="0"/>
                <a:ea typeface="ＭＳ Ｐゴシック" pitchFamily="34" charset="-128"/>
                <a:cs typeface="Arial" pitchFamily="34" charset="0"/>
              </a:rPr>
              <a:t>Conduct a verbal SBAR report with the patient and family, using words they can understand</a:t>
            </a:r>
          </a:p>
          <a:p>
            <a:pPr marL="171450" indent="-171450" defTabSz="914263">
              <a:spcBef>
                <a:spcPct val="25000"/>
              </a:spcBef>
              <a:buClrTx/>
              <a:buSzPct val="125000"/>
              <a:buFont typeface="Arial" pitchFamily="34" charset="0"/>
              <a:buChar char="•"/>
              <a:defRPr/>
            </a:pPr>
            <a:r>
              <a:rPr lang="en-US" sz="1000" i="0" dirty="0" smtClean="0">
                <a:solidFill>
                  <a:schemeClr val="tx1"/>
                </a:solidFill>
                <a:latin typeface="Arial" pitchFamily="34" charset="0"/>
                <a:ea typeface="ＭＳ Ｐゴシック" pitchFamily="34" charset="-128"/>
                <a:cs typeface="Arial" pitchFamily="34" charset="0"/>
              </a:rPr>
              <a:t>Conduct a focused assessment of the patient (visually inspect all wounds, incisions, drains, IV sites and </a:t>
            </a:r>
            <a:r>
              <a:rPr lang="en-US" sz="1000" i="0" dirty="0" err="1" smtClean="0">
                <a:solidFill>
                  <a:schemeClr val="tx1"/>
                </a:solidFill>
                <a:latin typeface="Arial" pitchFamily="34" charset="0"/>
                <a:ea typeface="ＭＳ Ｐゴシック" pitchFamily="34" charset="-128"/>
                <a:cs typeface="Arial" pitchFamily="34" charset="0"/>
              </a:rPr>
              <a:t>tubings</a:t>
            </a:r>
            <a:r>
              <a:rPr lang="en-US" sz="1000" i="0" dirty="0" smtClean="0">
                <a:solidFill>
                  <a:schemeClr val="tx1"/>
                </a:solidFill>
                <a:latin typeface="Arial" pitchFamily="34" charset="0"/>
                <a:ea typeface="ＭＳ Ｐゴシック" pitchFamily="34" charset="-128"/>
                <a:cs typeface="Arial" pitchFamily="34" charset="0"/>
              </a:rPr>
              <a:t>, catheters, and so forth) and a safety assessment of the room (a visual sweep of the room for any physical safety concerns)</a:t>
            </a:r>
          </a:p>
          <a:p>
            <a:pPr marL="171450" indent="-171450" defTabSz="914263">
              <a:spcBef>
                <a:spcPct val="25000"/>
              </a:spcBef>
              <a:buClrTx/>
              <a:buSzPct val="125000"/>
              <a:buFont typeface="Arial" pitchFamily="34" charset="0"/>
              <a:buChar char="•"/>
              <a:defRPr/>
            </a:pPr>
            <a:r>
              <a:rPr lang="en-US" sz="1000" i="0" dirty="0" smtClean="0">
                <a:solidFill>
                  <a:schemeClr val="tx1"/>
                </a:solidFill>
                <a:latin typeface="Arial" pitchFamily="34" charset="0"/>
                <a:ea typeface="ＭＳ Ｐゴシック" pitchFamily="34" charset="-128"/>
                <a:cs typeface="Arial" pitchFamily="34" charset="0"/>
              </a:rPr>
              <a:t>Review tasks that need to be done, such as labs or tests needed, medications administered, forms that need to be completed, and so forth.</a:t>
            </a:r>
          </a:p>
          <a:p>
            <a:pPr marL="171450" indent="-171450" defTabSz="914263">
              <a:spcBef>
                <a:spcPct val="25000"/>
              </a:spcBef>
              <a:buClrTx/>
              <a:buSzPct val="125000"/>
              <a:buFont typeface="Arial" pitchFamily="34" charset="0"/>
              <a:buChar char="•"/>
              <a:defRPr/>
            </a:pPr>
            <a:r>
              <a:rPr lang="en-US" sz="1000" i="0" dirty="0" smtClean="0">
                <a:solidFill>
                  <a:schemeClr val="tx1"/>
                </a:solidFill>
                <a:latin typeface="Arial" pitchFamily="34" charset="0"/>
                <a:ea typeface="ＭＳ Ｐゴシック" pitchFamily="34" charset="-128"/>
                <a:cs typeface="Arial" pitchFamily="34" charset="0"/>
              </a:rPr>
              <a:t>Identify the patient and family’s needs or concerns.</a:t>
            </a:r>
          </a:p>
          <a:p>
            <a:pPr defTabSz="914263">
              <a:spcBef>
                <a:spcPct val="25000"/>
              </a:spcBef>
              <a:buClr>
                <a:srgbClr val="0066CC"/>
              </a:buClr>
              <a:buSzPct val="125000"/>
              <a:defRPr/>
            </a:pPr>
            <a:endParaRPr lang="en-US" sz="1000" i="0" dirty="0" smtClean="0">
              <a:solidFill>
                <a:srgbClr val="000000"/>
              </a:solidFill>
              <a:latin typeface="Arial" pitchFamily="34" charset="0"/>
              <a:ea typeface="ＭＳ Ｐゴシック" pitchFamily="34" charset="-128"/>
              <a:cs typeface="Arial" pitchFamily="34" charset="0"/>
            </a:endParaRPr>
          </a:p>
          <a:p>
            <a:pPr defTabSz="914263">
              <a:spcBef>
                <a:spcPct val="25000"/>
              </a:spcBef>
              <a:buClr>
                <a:srgbClr val="0066CC"/>
              </a:buClr>
              <a:buSzPct val="125000"/>
              <a:defRPr/>
            </a:pPr>
            <a:r>
              <a:rPr lang="en-US" sz="1000" i="0" dirty="0" smtClean="0">
                <a:solidFill>
                  <a:srgbClr val="000000"/>
                </a:solidFill>
                <a:latin typeface="Arial" pitchFamily="34" charset="0"/>
                <a:ea typeface="ＭＳ Ｐゴシック" pitchFamily="34" charset="-128"/>
                <a:cs typeface="Arial" pitchFamily="34" charset="0"/>
              </a:rPr>
              <a:t>Take 5 to 8 minutes for this exercise.</a:t>
            </a:r>
          </a:p>
        </p:txBody>
      </p:sp>
      <p:sp>
        <p:nvSpPr>
          <p:cNvPr id="64516" name="Slide Number Placeholder 3"/>
          <p:cNvSpPr>
            <a:spLocks noGrp="1"/>
          </p:cNvSpPr>
          <p:nvPr>
            <p:ph type="sldNum" sz="quarter" idx="5"/>
          </p:nvPr>
        </p:nvSpPr>
        <p:spPr bwMode="auto">
          <a:noFill/>
          <a:ln>
            <a:miter lim="800000"/>
            <a:headEnd/>
            <a:tailEnd/>
          </a:ln>
        </p:spPr>
        <p:txBody>
          <a:bodyPr/>
          <a:lstStyle/>
          <a:p>
            <a:fld id="{12F57703-FBCE-4705-8723-D6CA71B36105}" type="slidenum">
              <a:rPr lang="en-US" smtClean="0">
                <a:ea typeface="ＭＳ Ｐゴシック" pitchFamily="34" charset="-128"/>
              </a:rPr>
              <a:pPr/>
              <a:t>27</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3: Nurse Bedside Shift Report Training (Tool 3)</a:t>
            </a:r>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smtClean="0">
                <a:latin typeface="Arial" charset="0"/>
                <a:ea typeface="ＭＳ Ｐゴシック" pitchFamily="34" charset="-128"/>
              </a:rPr>
              <a:t>[</a:t>
            </a:r>
            <a:r>
              <a:rPr lang="en-US" sz="1000" i="1" dirty="0" smtClean="0">
                <a:latin typeface="Arial" charset="0"/>
                <a:ea typeface="ＭＳ Ｐゴシック" pitchFamily="34" charset="-128"/>
              </a:rPr>
              <a:t>Get perspectives from different groups, summarize what the group overall said.</a:t>
            </a:r>
            <a:r>
              <a:rPr lang="en-US" sz="1000" dirty="0" smtClean="0">
                <a:latin typeface="Arial" charset="0"/>
                <a:ea typeface="ＭＳ Ｐゴシック" pitchFamily="34" charset="-128"/>
              </a:rPr>
              <a:t>]</a:t>
            </a:r>
          </a:p>
          <a:p>
            <a:endParaRPr lang="en-US" sz="1000" dirty="0" smtClean="0">
              <a:latin typeface="Arial" charset="0"/>
              <a:ea typeface="ＭＳ Ｐゴシック" pitchFamily="34" charset="-128"/>
            </a:endParaRPr>
          </a:p>
        </p:txBody>
      </p:sp>
      <p:sp>
        <p:nvSpPr>
          <p:cNvPr id="65540" name="Slide Number Placeholder 3"/>
          <p:cNvSpPr>
            <a:spLocks noGrp="1"/>
          </p:cNvSpPr>
          <p:nvPr>
            <p:ph type="sldNum" sz="quarter" idx="5"/>
          </p:nvPr>
        </p:nvSpPr>
        <p:spPr bwMode="auto">
          <a:noFill/>
          <a:ln>
            <a:miter lim="800000"/>
            <a:headEnd/>
            <a:tailEnd/>
          </a:ln>
        </p:spPr>
        <p:txBody>
          <a:bodyPr/>
          <a:lstStyle/>
          <a:p>
            <a:fld id="{A6D5070D-F5D4-4361-9F0E-C16980127576}" type="slidenum">
              <a:rPr lang="en-US" smtClean="0">
                <a:ea typeface="ＭＳ Ｐゴシック" pitchFamily="34" charset="-128"/>
              </a:rPr>
              <a:pPr/>
              <a:t>28</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3: Nurse Bedside Shift Report Training (Tool 3)</a:t>
            </a:r>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i="1" dirty="0" smtClean="0">
                <a:latin typeface="Arial" charset="0"/>
                <a:ea typeface="ＭＳ Ｐゴシック" pitchFamily="34" charset="-128"/>
              </a:rPr>
              <a:t>The presenter should make sure there is a group for each patient and family advisor at the training. Rotate through the room and help facilitate discussions as needed. After 10-15 minutes, ask the groups to report back to the larger group. Once you get perspectives from different groups, summarize what the group overall said.</a:t>
            </a:r>
            <a:r>
              <a:rPr lang="en-US" sz="1000" dirty="0" smtClean="0">
                <a:latin typeface="Arial" charset="0"/>
                <a:ea typeface="ＭＳ Ｐゴシック" pitchFamily="34" charset="-128"/>
              </a:rPr>
              <a:t> </a:t>
            </a:r>
            <a:r>
              <a:rPr lang="en-US" sz="1000" i="1" dirty="0" smtClean="0">
                <a:latin typeface="Arial" charset="0"/>
                <a:ea typeface="ＭＳ Ｐゴシック" pitchFamily="34" charset="-128"/>
              </a:rPr>
              <a:t>Reiterate the importance of bedside shift report.</a:t>
            </a:r>
            <a:endParaRPr lang="en-US" sz="1000" dirty="0" smtClean="0">
              <a:latin typeface="Arial" charset="0"/>
              <a:ea typeface="ＭＳ Ｐゴシック" pitchFamily="34" charset="-128"/>
            </a:endParaRPr>
          </a:p>
          <a:p>
            <a:endParaRPr lang="en-US" sz="1000" dirty="0" smtClean="0">
              <a:latin typeface="Arial" charset="0"/>
              <a:ea typeface="ＭＳ Ｐゴシック" pitchFamily="34" charset="-128"/>
            </a:endParaRPr>
          </a:p>
        </p:txBody>
      </p:sp>
      <p:sp>
        <p:nvSpPr>
          <p:cNvPr id="66564" name="Slide Number Placeholder 3"/>
          <p:cNvSpPr>
            <a:spLocks noGrp="1"/>
          </p:cNvSpPr>
          <p:nvPr>
            <p:ph type="sldNum" sz="quarter" idx="5"/>
          </p:nvPr>
        </p:nvSpPr>
        <p:spPr bwMode="auto">
          <a:noFill/>
          <a:ln>
            <a:miter lim="800000"/>
            <a:headEnd/>
            <a:tailEnd/>
          </a:ln>
        </p:spPr>
        <p:txBody>
          <a:bodyPr/>
          <a:lstStyle/>
          <a:p>
            <a:fld id="{D52DD028-513C-418E-A33D-02FD945DAD3F}" type="slidenum">
              <a:rPr lang="en-US" smtClean="0">
                <a:ea typeface="ＭＳ Ｐゴシック" pitchFamily="34" charset="-128"/>
              </a:rPr>
              <a:pPr/>
              <a:t>29</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3: Nurse Bedside Shift Report Training (Tool 3)</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defTabSz="454990"/>
            <a:r>
              <a:rPr lang="en-US" sz="1000" dirty="0" smtClean="0">
                <a:latin typeface="Arial" charset="0"/>
                <a:ea typeface="ＭＳ Ｐゴシック" pitchFamily="34" charset="-128"/>
              </a:rPr>
              <a:t>To set the stage for our conversation, I’d like to talk about the importance of patients and families as partners in ensuring and improving the quality and safety of care that we provide.</a:t>
            </a:r>
          </a:p>
          <a:p>
            <a:pPr defTabSz="454990"/>
            <a:endParaRPr lang="en-US" dirty="0" smtClean="0">
              <a:latin typeface="Arial" charset="0"/>
              <a:ea typeface="ＭＳ Ｐゴシック" pitchFamily="34" charset="-128"/>
            </a:endParaRPr>
          </a:p>
        </p:txBody>
      </p:sp>
      <p:sp>
        <p:nvSpPr>
          <p:cNvPr id="4" name="Footer Placeholder 3"/>
          <p:cNvSpPr>
            <a:spLocks noGrp="1"/>
          </p:cNvSpPr>
          <p:nvPr>
            <p:ph type="ftr" sz="quarter" idx="4"/>
          </p:nvPr>
        </p:nvSpPr>
        <p:spPr/>
        <p:txBody>
          <a:bodyPr/>
          <a:lstStyle/>
          <a:p>
            <a:pPr>
              <a:defRPr/>
            </a:pPr>
            <a:r>
              <a:rPr lang="en-US" dirty="0" smtClean="0"/>
              <a:t>Strategy 3: Nurse Bedside Shift Report Training (Tool 3)</a:t>
            </a:r>
            <a:endParaRPr lang="en-US" dirty="0"/>
          </a:p>
        </p:txBody>
      </p:sp>
      <p:sp>
        <p:nvSpPr>
          <p:cNvPr id="39941" name="Slide Number Placeholder 4"/>
          <p:cNvSpPr>
            <a:spLocks noGrp="1"/>
          </p:cNvSpPr>
          <p:nvPr>
            <p:ph type="sldNum" sz="quarter" idx="5"/>
          </p:nvPr>
        </p:nvSpPr>
        <p:spPr bwMode="auto">
          <a:noFill/>
          <a:ln>
            <a:miter lim="800000"/>
            <a:headEnd/>
            <a:tailEnd/>
          </a:ln>
        </p:spPr>
        <p:txBody>
          <a:bodyPr/>
          <a:lstStyle/>
          <a:p>
            <a:fld id="{FD1FB4C0-EEB2-4253-8B69-45C2AE9D4916}" type="slidenum">
              <a:rPr lang="en-US" smtClean="0">
                <a:ea typeface="ＭＳ Ｐゴシック" pitchFamily="34" charset="-128"/>
              </a:rPr>
              <a:pPr/>
              <a:t>3</a:t>
            </a:fld>
            <a:endParaRPr lang="en-US" dirty="0" smtClean="0">
              <a:ea typeface="ＭＳ Ｐゴシック"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smtClean="0">
                <a:latin typeface="Arial" charset="0"/>
                <a:ea typeface="ＭＳ Ｐゴシック" pitchFamily="34" charset="-128"/>
              </a:rPr>
              <a:t>We would like to end by reiterating how important patient and family engagement is to our hospital. Clinicians and hospital staff play an important role in inviting and support patients and families as full partners in the health care team. By doing this, we can work together as partners to improve care experiences for everyone. </a:t>
            </a:r>
          </a:p>
          <a:p>
            <a:endParaRPr lang="en-US" sz="1000" dirty="0" smtClean="0">
              <a:latin typeface="Arial" charset="0"/>
              <a:ea typeface="ＭＳ Ｐゴシック" pitchFamily="34" charset="-128"/>
            </a:endParaRPr>
          </a:p>
        </p:txBody>
      </p:sp>
      <p:sp>
        <p:nvSpPr>
          <p:cNvPr id="67588" name="Slide Number Placeholder 3"/>
          <p:cNvSpPr>
            <a:spLocks noGrp="1"/>
          </p:cNvSpPr>
          <p:nvPr>
            <p:ph type="sldNum" sz="quarter" idx="5"/>
          </p:nvPr>
        </p:nvSpPr>
        <p:spPr bwMode="auto">
          <a:noFill/>
          <a:ln>
            <a:miter lim="800000"/>
            <a:headEnd/>
            <a:tailEnd/>
          </a:ln>
        </p:spPr>
        <p:txBody>
          <a:bodyPr/>
          <a:lstStyle/>
          <a:p>
            <a:fld id="{3516156A-7F5B-4FFD-A562-39474DAD3598}" type="slidenum">
              <a:rPr lang="en-US" smtClean="0">
                <a:ea typeface="ＭＳ Ｐゴシック" pitchFamily="34" charset="-128"/>
              </a:rPr>
              <a:pPr/>
              <a:t>30</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3: Nurse Bedside Shift Report Training (Tool 3)</a:t>
            </a:r>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smtClean="0">
                <a:latin typeface="Arial" charset="0"/>
                <a:ea typeface="ＭＳ Ｐゴシック" pitchFamily="34" charset="-128"/>
              </a:rPr>
              <a:t>Thank you for your time today. If you would like additional information after this presentation, please feel free to contact me at any time.</a:t>
            </a:r>
          </a:p>
          <a:p>
            <a:endParaRPr lang="en-US" sz="1000" dirty="0" smtClean="0">
              <a:latin typeface="Arial" charset="0"/>
              <a:ea typeface="ＭＳ Ｐゴシック" pitchFamily="34" charset="-128"/>
            </a:endParaRPr>
          </a:p>
        </p:txBody>
      </p:sp>
      <p:sp>
        <p:nvSpPr>
          <p:cNvPr id="68612" name="Slide Number Placeholder 3"/>
          <p:cNvSpPr>
            <a:spLocks noGrp="1"/>
          </p:cNvSpPr>
          <p:nvPr>
            <p:ph type="sldNum" sz="quarter" idx="5"/>
          </p:nvPr>
        </p:nvSpPr>
        <p:spPr bwMode="auto">
          <a:noFill/>
          <a:ln>
            <a:miter lim="800000"/>
            <a:headEnd/>
            <a:tailEnd/>
          </a:ln>
        </p:spPr>
        <p:txBody>
          <a:bodyPr/>
          <a:lstStyle/>
          <a:p>
            <a:fld id="{9CAEF9C7-58A2-40F2-8BF9-78FF6290DF13}" type="slidenum">
              <a:rPr lang="en-US" smtClean="0">
                <a:ea typeface="ＭＳ Ｐゴシック" pitchFamily="34" charset="-128"/>
              </a:rPr>
              <a:pPr/>
              <a:t>31</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3: Nurse Bedside Shift Report Training (Tool 3)</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p:txBody>
          <a:bodyPr wrap="square" numCol="1" anchor="t" anchorCtr="0" compatLnSpc="1">
            <a:prstTxWarp prst="textNoShape">
              <a:avLst/>
            </a:prstTxWarp>
            <a:noAutofit/>
          </a:bodyPr>
          <a:lstStyle/>
          <a:p>
            <a:r>
              <a:rPr lang="en-US" sz="900" dirty="0" smtClean="0">
                <a:latin typeface="Arial" charset="0"/>
                <a:ea typeface="ＭＳ Ｐゴシック" pitchFamily="34" charset="-128"/>
              </a:rPr>
              <a:t>The ultimate goal of patient and family engagement is to create a set of conditions where patients, family members, clinicians, and hospital staff are all working together – as partners –to </a:t>
            </a:r>
            <a:r>
              <a:rPr lang="en-US" sz="900" b="1" dirty="0" smtClean="0">
                <a:latin typeface="Arial" charset="0"/>
                <a:ea typeface="ＭＳ Ｐゴシック" pitchFamily="34" charset="-128"/>
              </a:rPr>
              <a:t>improve the quality and safety of care. </a:t>
            </a:r>
            <a:r>
              <a:rPr lang="en-US" sz="900" dirty="0" smtClean="0">
                <a:latin typeface="Arial" charset="0"/>
                <a:ea typeface="ＭＳ Ｐゴシック" pitchFamily="34" charset="-128"/>
              </a:rPr>
              <a:t>This partnership is important, because health care quality and safety have a direct effect on patients and families. It makes sense that we should ask patients and family members to take part in changes and improvements.</a:t>
            </a:r>
          </a:p>
          <a:p>
            <a:pPr eaLnBrk="1" hangingPunct="1">
              <a:defRPr/>
            </a:pPr>
            <a:endParaRPr lang="en-US" sz="900" dirty="0" smtClean="0">
              <a:latin typeface="Arial" charset="0"/>
              <a:ea typeface="ＭＳ Ｐゴシック" pitchFamily="34" charset="-128"/>
            </a:endParaRPr>
          </a:p>
          <a:p>
            <a:pPr eaLnBrk="1" hangingPunct="1">
              <a:defRPr/>
            </a:pPr>
            <a:r>
              <a:rPr lang="en-US" sz="900" dirty="0" smtClean="0">
                <a:latin typeface="Arial" charset="0"/>
                <a:ea typeface="ＭＳ Ｐゴシック" pitchFamily="34" charset="-128"/>
              </a:rPr>
              <a:t>On one level, patient and family engagement means providing day-to-day care experiences that welcome and engage patients and family members as members of the health care team. For example, in our hospital, we provide opportunities for patients and family members to be involved in their care by:</a:t>
            </a:r>
          </a:p>
          <a:p>
            <a:pPr lvl="0">
              <a:buFontTx/>
              <a:buChar char="•"/>
              <a:defRPr/>
            </a:pPr>
            <a:r>
              <a:rPr lang="en-US" sz="900" dirty="0" smtClean="0">
                <a:latin typeface="Arial" charset="0"/>
                <a:ea typeface="ＭＳ Ｐゴシック" pitchFamily="34" charset="-128"/>
              </a:rPr>
              <a:t>Making sure from the beginning that we invite patients and family members to partner with their health care team throughout their stay.</a:t>
            </a:r>
          </a:p>
          <a:p>
            <a:pPr lvl="0" eaLnBrk="1" hangingPunct="1">
              <a:buFontTx/>
              <a:buChar char="•"/>
              <a:defRPr/>
            </a:pPr>
            <a:r>
              <a:rPr lang="en-US" sz="900" dirty="0" smtClean="0">
                <a:latin typeface="Arial" charset="0"/>
                <a:ea typeface="ＭＳ Ｐゴシック" pitchFamily="34" charset="-128"/>
              </a:rPr>
              <a:t>Doing change of shift report at the bedside, where patients and families can participate.</a:t>
            </a:r>
          </a:p>
          <a:p>
            <a:pPr lvl="0" eaLnBrk="1" hangingPunct="1">
              <a:buFontTx/>
              <a:buChar char="•"/>
              <a:defRPr/>
            </a:pPr>
            <a:r>
              <a:rPr lang="en-US" sz="900" dirty="0" smtClean="0">
                <a:latin typeface="Arial" charset="0"/>
                <a:ea typeface="ＭＳ Ｐゴシック" pitchFamily="34" charset="-128"/>
              </a:rPr>
              <a:t>Involving patients and families in discharge planning and plans for safe care at home.</a:t>
            </a:r>
          </a:p>
          <a:p>
            <a:pPr lvl="0" eaLnBrk="1" hangingPunct="1">
              <a:defRPr/>
            </a:pPr>
            <a:r>
              <a:rPr lang="en-US" sz="900" i="1" dirty="0" smtClean="0">
                <a:latin typeface="Arial" charset="0"/>
                <a:ea typeface="ＭＳ Ｐゴシック" pitchFamily="34" charset="-128"/>
              </a:rPr>
              <a:t>[Insert other examples of how your hospital provides opportunities for true partnership and engagement during the hospital stay]</a:t>
            </a:r>
          </a:p>
          <a:p>
            <a:pPr eaLnBrk="1" hangingPunct="1">
              <a:defRPr/>
            </a:pPr>
            <a:endParaRPr lang="en-US" sz="900" dirty="0" smtClean="0">
              <a:latin typeface="Arial" charset="0"/>
              <a:ea typeface="ＭＳ Ｐゴシック" pitchFamily="34" charset="-128"/>
            </a:endParaRPr>
          </a:p>
          <a:p>
            <a:pPr eaLnBrk="1" hangingPunct="1">
              <a:defRPr/>
            </a:pPr>
            <a:r>
              <a:rPr lang="en-US" sz="900" dirty="0" smtClean="0">
                <a:latin typeface="Arial" charset="0"/>
                <a:ea typeface="ＭＳ Ｐゴシック" pitchFamily="34" charset="-128"/>
              </a:rPr>
              <a:t>On another level, patient and family engagement means that patients and family members are involved beyond their own care as organizational partners, or </a:t>
            </a:r>
            <a:r>
              <a:rPr lang="en-US" sz="900" b="1" dirty="0" smtClean="0">
                <a:latin typeface="Arial" charset="0"/>
                <a:ea typeface="ＭＳ Ｐゴシック" pitchFamily="34" charset="-128"/>
              </a:rPr>
              <a:t>advisors</a:t>
            </a:r>
            <a:r>
              <a:rPr lang="en-US" sz="900" dirty="0" smtClean="0">
                <a:latin typeface="Arial" charset="0"/>
                <a:ea typeface="ＭＳ Ｐゴシック" pitchFamily="34" charset="-128"/>
              </a:rPr>
              <a:t> – for example, working together with staff, clinicians, and leaders to improve policies, processes, programs, facility design, and education for hospital staff, clinicians and trainees in the health professions.</a:t>
            </a:r>
          </a:p>
          <a:p>
            <a:endParaRPr lang="en-US" sz="900" dirty="0" smtClean="0">
              <a:latin typeface="Arial" charset="0"/>
              <a:ea typeface="ＭＳ Ｐゴシック" pitchFamily="34" charset="-128"/>
            </a:endParaRPr>
          </a:p>
          <a:p>
            <a:r>
              <a:rPr lang="en-US" sz="900" dirty="0" smtClean="0">
                <a:latin typeface="Arial" charset="0"/>
                <a:ea typeface="ＭＳ Ｐゴシック" pitchFamily="34" charset="-128"/>
              </a:rPr>
              <a:t>Patient and family engagement is NOT </a:t>
            </a:r>
          </a:p>
          <a:p>
            <a:pPr>
              <a:buFontTx/>
              <a:buChar char="•"/>
            </a:pPr>
            <a:r>
              <a:rPr lang="en-US" sz="900" dirty="0" smtClean="0">
                <a:latin typeface="Arial" charset="0"/>
                <a:ea typeface="ＭＳ Ｐゴシック" pitchFamily="34" charset="-128"/>
              </a:rPr>
              <a:t>Getting patients and families to do what we want them to (it is a shared partnership where we listen to each other and decide on the best plan of action)</a:t>
            </a:r>
          </a:p>
          <a:p>
            <a:pPr>
              <a:buFontTx/>
              <a:buChar char="•"/>
            </a:pPr>
            <a:r>
              <a:rPr lang="en-US" sz="900" dirty="0" smtClean="0">
                <a:latin typeface="Arial" charset="0"/>
                <a:ea typeface="ＭＳ Ｐゴシック" pitchFamily="34" charset="-128"/>
              </a:rPr>
              <a:t>Getting patients and families to like us (it is about improving quality and safety by communicating and partnering more effectively)</a:t>
            </a:r>
          </a:p>
          <a:p>
            <a:pPr>
              <a:buFontTx/>
              <a:buChar char="•"/>
            </a:pPr>
            <a:r>
              <a:rPr lang="en-US" sz="900" dirty="0" smtClean="0">
                <a:latin typeface="Arial" charset="0"/>
                <a:ea typeface="ＭＳ Ｐゴシック" pitchFamily="34" charset="-128"/>
              </a:rPr>
              <a:t>Handing patients and families a brochure (a piece of paper alone will not get patients and families engaged)</a:t>
            </a:r>
          </a:p>
          <a:p>
            <a:pPr>
              <a:buFontTx/>
              <a:buChar char="•"/>
            </a:pPr>
            <a:r>
              <a:rPr lang="en-US" sz="900" dirty="0" smtClean="0">
                <a:latin typeface="Arial" charset="0"/>
                <a:ea typeface="ＭＳ Ｐゴシック" pitchFamily="34" charset="-128"/>
              </a:rPr>
              <a:t>Abandoning our critical judgment (as clinicians, we work with the patient and family to help them choose what is right for them. We bring our clinical judgment to the table – it is important perspective as part of the health care team. But, not the only important perspective).</a:t>
            </a:r>
          </a:p>
          <a:p>
            <a:pPr eaLnBrk="1" hangingPunct="1">
              <a:defRPr/>
            </a:pPr>
            <a:endParaRPr lang="en-US" sz="800" dirty="0" smtClean="0">
              <a:latin typeface="Arial" charset="0"/>
              <a:ea typeface="ＭＳ Ｐゴシック" pitchFamily="34" charset="-128"/>
            </a:endParaRPr>
          </a:p>
        </p:txBody>
      </p:sp>
      <p:sp>
        <p:nvSpPr>
          <p:cNvPr id="39940" name="Slide Number Placeholder 3"/>
          <p:cNvSpPr>
            <a:spLocks noGrp="1"/>
          </p:cNvSpPr>
          <p:nvPr>
            <p:ph type="sldNum" sz="quarter" idx="5"/>
          </p:nvPr>
        </p:nvSpPr>
        <p:spPr bwMode="auto">
          <a:noFill/>
          <a:ln>
            <a:miter lim="800000"/>
            <a:headEnd/>
            <a:tailEnd/>
          </a:ln>
        </p:spPr>
        <p:txBody>
          <a:bodyPr/>
          <a:lstStyle/>
          <a:p>
            <a:fld id="{1603A14E-F03A-414E-89A2-F83E6C21A08E}" type="slidenum">
              <a:rPr lang="en-US" smtClean="0">
                <a:ea typeface="ＭＳ Ｐゴシック" pitchFamily="34" charset="-128"/>
              </a:rPr>
              <a:pPr/>
              <a:t>4</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3: Nurse Bedside Shift Report Training (Tool 3)</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latin typeface="Arial" pitchFamily="34" charset="0"/>
                <a:cs typeface="Arial" pitchFamily="34" charset="0"/>
              </a:rPr>
              <a:t>Patient and family engagement is an important part of providing patient- and family-centered care. According to the Institute for Patient- and Family-Centered Care, the core concepts of patient- and family- centered care are:</a:t>
            </a:r>
          </a:p>
          <a:p>
            <a:endParaRPr lang="en-US" sz="1000" dirty="0" smtClean="0">
              <a:latin typeface="Arial" pitchFamily="34" charset="0"/>
              <a:cs typeface="Arial" pitchFamily="34" charset="0"/>
            </a:endParaRPr>
          </a:p>
          <a:p>
            <a:r>
              <a:rPr lang="en-US" sz="1000" dirty="0" smtClean="0">
                <a:latin typeface="Arial" pitchFamily="34" charset="0"/>
                <a:cs typeface="Arial" pitchFamily="34" charset="0"/>
              </a:rPr>
              <a:t>• Dignity and respect, which means listening to and honoring patient and family ideas and choices and using patient and family knowledge, values, beliefs and cultural backgrounds to improve care planning and delivery.</a:t>
            </a:r>
          </a:p>
          <a:p>
            <a:r>
              <a:rPr lang="en-US" sz="1000" dirty="0" smtClean="0">
                <a:latin typeface="Arial" pitchFamily="34" charset="0"/>
                <a:cs typeface="Arial" pitchFamily="34" charset="0"/>
              </a:rPr>
              <a:t>• Information sharing, which means communicating and sharing complete and unbiased information with patients and families in useful ways. Patients and families receive timely, complete and accurate details so they can take part in care and decision making.</a:t>
            </a:r>
          </a:p>
          <a:p>
            <a:r>
              <a:rPr lang="en-US" sz="1000" dirty="0" smtClean="0">
                <a:latin typeface="Arial" pitchFamily="34" charset="0"/>
                <a:cs typeface="Arial" pitchFamily="34" charset="0"/>
              </a:rPr>
              <a:t>• Involvement, which means encouraging and supporting patients and families in care and decision making at the level they choose.</a:t>
            </a:r>
          </a:p>
          <a:p>
            <a:r>
              <a:rPr lang="en-US" sz="1000" dirty="0" smtClean="0">
                <a:latin typeface="Arial" pitchFamily="34" charset="0"/>
                <a:cs typeface="Arial" pitchFamily="34" charset="0"/>
              </a:rPr>
              <a:t>•</a:t>
            </a:r>
            <a:r>
              <a:rPr lang="en-US" sz="1000" baseline="0" dirty="0" smtClean="0">
                <a:latin typeface="Arial" pitchFamily="34" charset="0"/>
                <a:cs typeface="Arial" pitchFamily="34" charset="0"/>
              </a:rPr>
              <a:t> </a:t>
            </a:r>
            <a:r>
              <a:rPr lang="en-US" sz="1000" dirty="0" smtClean="0">
                <a:latin typeface="Arial" pitchFamily="34" charset="0"/>
                <a:cs typeface="Arial" pitchFamily="34" charset="0"/>
              </a:rPr>
              <a:t>Collaboration, which means inviting patients and family members to work together with health care staff to develop and evaluate policies and programs.</a:t>
            </a:r>
          </a:p>
          <a:p>
            <a:endParaRPr lang="en-US" dirty="0"/>
          </a:p>
        </p:txBody>
      </p:sp>
      <p:sp>
        <p:nvSpPr>
          <p:cNvPr id="4" name="Slide Number Placeholder 3"/>
          <p:cNvSpPr>
            <a:spLocks noGrp="1"/>
          </p:cNvSpPr>
          <p:nvPr>
            <p:ph type="sldNum" sz="quarter" idx="10"/>
          </p:nvPr>
        </p:nvSpPr>
        <p:spPr/>
        <p:txBody>
          <a:bodyPr/>
          <a:lstStyle/>
          <a:p>
            <a:fld id="{3FD8467A-F093-4DCA-A111-21C684D846B8}" type="slidenum">
              <a:rPr lang="en-US" smtClean="0"/>
              <a:pPr/>
              <a:t>5</a:t>
            </a:fld>
            <a:endParaRPr lang="en-US" dirty="0"/>
          </a:p>
        </p:txBody>
      </p:sp>
      <p:sp>
        <p:nvSpPr>
          <p:cNvPr id="5" name="Footer Placeholder 4"/>
          <p:cNvSpPr>
            <a:spLocks noGrp="1"/>
          </p:cNvSpPr>
          <p:nvPr>
            <p:ph type="ftr" sz="quarter" idx="4"/>
          </p:nvPr>
        </p:nvSpPr>
        <p:spPr>
          <a:xfrm>
            <a:off x="0" y="8685213"/>
            <a:ext cx="5181600" cy="457200"/>
          </a:xfrm>
        </p:spPr>
        <p:txBody>
          <a:bodyPr/>
          <a:lstStyle/>
          <a:p>
            <a:pPr>
              <a:defRPr/>
            </a:pPr>
            <a:r>
              <a:rPr lang="en-US" dirty="0" smtClean="0"/>
              <a:t>Strategy 3: Nurse Bedside Shift Report Training (Tool 3)</a:t>
            </a:r>
            <a:endParaRPr lang="en-US" dirty="0"/>
          </a:p>
        </p:txBody>
      </p:sp>
    </p:spTree>
    <p:extLst>
      <p:ext uri="{BB962C8B-B14F-4D97-AF65-F5344CB8AC3E}">
        <p14:creationId xmlns:p14="http://schemas.microsoft.com/office/powerpoint/2010/main" val="695602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800" i="1" kern="1200" dirty="0" smtClean="0">
                <a:solidFill>
                  <a:schemeClr val="tx1"/>
                </a:solidFill>
                <a:effectLst/>
                <a:latin typeface="Arial" pitchFamily="34" charset="0"/>
                <a:cs typeface="Arial" pitchFamily="34" charset="0"/>
              </a:rPr>
              <a:t>[Discuss specific hospital goals related to patient and family engagement, including how they relate to initiatives to improve hospital quality and safety.]</a:t>
            </a:r>
            <a:endParaRPr lang="en-US" sz="800" dirty="0" smtClean="0">
              <a:effectLst/>
              <a:latin typeface="Arial" pitchFamily="34" charset="0"/>
              <a:cs typeface="Arial" pitchFamily="34" charset="0"/>
            </a:endParaRPr>
          </a:p>
          <a:p>
            <a:r>
              <a:rPr lang="en-US" sz="800" i="1" kern="1200" dirty="0" smtClean="0">
                <a:solidFill>
                  <a:schemeClr val="tx1"/>
                </a:solidFill>
                <a:effectLst/>
                <a:latin typeface="Arial" pitchFamily="34" charset="0"/>
                <a:cs typeface="Arial" pitchFamily="34" charset="0"/>
              </a:rPr>
              <a:t> </a:t>
            </a:r>
            <a:endParaRPr lang="en-US" sz="800" dirty="0" smtClean="0">
              <a:effectLst/>
              <a:latin typeface="Arial" pitchFamily="34" charset="0"/>
              <a:cs typeface="Arial" pitchFamily="34" charset="0"/>
            </a:endParaRPr>
          </a:p>
          <a:p>
            <a:r>
              <a:rPr lang="en-US" sz="800" kern="1200" dirty="0" smtClean="0">
                <a:solidFill>
                  <a:schemeClr val="tx1"/>
                </a:solidFill>
                <a:effectLst/>
                <a:latin typeface="Arial" pitchFamily="34" charset="0"/>
                <a:cs typeface="Arial" pitchFamily="34" charset="0"/>
              </a:rPr>
              <a:t>Various studies indicate that the effects of engaging patients and families translate into measurable improvements in quality and safety: </a:t>
            </a:r>
            <a:endParaRPr lang="en-US" sz="800" dirty="0" smtClean="0">
              <a:effectLst/>
              <a:latin typeface="Arial" pitchFamily="34" charset="0"/>
              <a:cs typeface="Arial" pitchFamily="34" charset="0"/>
            </a:endParaRPr>
          </a:p>
          <a:p>
            <a:pPr marL="171450" lvl="0" indent="-171450">
              <a:buFont typeface="Arial" pitchFamily="34" charset="0"/>
              <a:buChar char="•"/>
            </a:pPr>
            <a:r>
              <a:rPr lang="en-US" sz="800" b="1" kern="1200" dirty="0" smtClean="0">
                <a:solidFill>
                  <a:schemeClr val="tx1"/>
                </a:solidFill>
                <a:effectLst/>
                <a:latin typeface="Arial" pitchFamily="34" charset="0"/>
                <a:cs typeface="Arial" pitchFamily="34" charset="0"/>
              </a:rPr>
              <a:t>Improved patient safety</a:t>
            </a:r>
            <a:r>
              <a:rPr lang="en-US" sz="800" kern="1200" dirty="0" smtClean="0">
                <a:solidFill>
                  <a:schemeClr val="tx1"/>
                </a:solidFill>
                <a:effectLst/>
                <a:latin typeface="Arial" pitchFamily="34" charset="0"/>
                <a:cs typeface="Arial" pitchFamily="34" charset="0"/>
              </a:rPr>
              <a:t>. Better communication, realized through patient and family engagement, has a direct impact on patient safety. For example, one study found that more than 70 percent of adverse events are caused by breakdowns in communication among caregivers and between caregivers and patients.</a:t>
            </a:r>
            <a:r>
              <a:rPr lang="en-US" sz="800" kern="1200" baseline="30000" dirty="0" smtClean="0">
                <a:solidFill>
                  <a:schemeClr val="tx1"/>
                </a:solidFill>
                <a:effectLst/>
                <a:latin typeface="Arial" pitchFamily="34" charset="0"/>
                <a:cs typeface="Arial" pitchFamily="34" charset="0"/>
              </a:rPr>
              <a:t>1</a:t>
            </a:r>
            <a:r>
              <a:rPr lang="en-US" sz="800" kern="1200" dirty="0" smtClean="0">
                <a:solidFill>
                  <a:schemeClr val="tx1"/>
                </a:solidFill>
                <a:effectLst/>
                <a:latin typeface="Arial" pitchFamily="34" charset="0"/>
                <a:cs typeface="Arial" pitchFamily="34" charset="0"/>
              </a:rPr>
              <a:t> In addition, studies show that patients who are informed and engaged can help improve safety through “informed choices, safe medication use, infection control initiatives, observing care processes, reporting complications, and practicing self-management.”</a:t>
            </a:r>
            <a:r>
              <a:rPr lang="en-US" sz="800" kern="1200" baseline="30000" dirty="0" smtClean="0">
                <a:solidFill>
                  <a:schemeClr val="tx1"/>
                </a:solidFill>
                <a:effectLst/>
                <a:latin typeface="Arial" pitchFamily="34" charset="0"/>
                <a:cs typeface="Arial" pitchFamily="34" charset="0"/>
              </a:rPr>
              <a:t>2</a:t>
            </a:r>
            <a:r>
              <a:rPr lang="en-US" sz="800" kern="1200" dirty="0" smtClean="0">
                <a:solidFill>
                  <a:schemeClr val="tx1"/>
                </a:solidFill>
                <a:effectLst/>
                <a:latin typeface="Arial" pitchFamily="34" charset="0"/>
                <a:cs typeface="Arial" pitchFamily="34" charset="0"/>
              </a:rPr>
              <a:t> When patients and families are engaged in their care, an extra set of eyes and ears is available to help catch and prevent safety issues. </a:t>
            </a:r>
          </a:p>
          <a:p>
            <a:pPr marL="171450" lvl="0" indent="-171450">
              <a:buFont typeface="Arial" pitchFamily="34" charset="0"/>
              <a:buChar char="•"/>
            </a:pPr>
            <a:r>
              <a:rPr lang="en-US" sz="800" b="1" kern="1200" dirty="0" smtClean="0">
                <a:solidFill>
                  <a:schemeClr val="tx1"/>
                </a:solidFill>
                <a:effectLst/>
                <a:latin typeface="Arial" pitchFamily="34" charset="0"/>
                <a:cs typeface="Arial" pitchFamily="34" charset="0"/>
              </a:rPr>
              <a:t>Improved patient outcomes</a:t>
            </a:r>
            <a:r>
              <a:rPr lang="en-US" sz="800" kern="1200" dirty="0" smtClean="0">
                <a:solidFill>
                  <a:schemeClr val="tx1"/>
                </a:solidFill>
                <a:effectLst/>
                <a:latin typeface="Arial" pitchFamily="34" charset="0"/>
                <a:cs typeface="Arial" pitchFamily="34" charset="0"/>
              </a:rPr>
              <a:t>. Adopting patient-centered care strategies and engaging patients actively in their health care also has the potential to improve health outcomes. In a review of the literature, Debra </a:t>
            </a:r>
            <a:r>
              <a:rPr lang="en-US" sz="800" kern="1200" dirty="0" err="1" smtClean="0">
                <a:solidFill>
                  <a:schemeClr val="tx1"/>
                </a:solidFill>
                <a:effectLst/>
                <a:latin typeface="Arial" pitchFamily="34" charset="0"/>
                <a:cs typeface="Arial" pitchFamily="34" charset="0"/>
              </a:rPr>
              <a:t>Roter</a:t>
            </a:r>
            <a:r>
              <a:rPr lang="en-US" sz="800" kern="1200" dirty="0" smtClean="0">
                <a:solidFill>
                  <a:schemeClr val="tx1"/>
                </a:solidFill>
                <a:effectLst/>
                <a:latin typeface="Arial" pitchFamily="34" charset="0"/>
                <a:cs typeface="Arial" pitchFamily="34" charset="0"/>
              </a:rPr>
              <a:t> found that patient-centered care, realized through effective communication, had a positive effect on patient outcomes — specifically, emotional health, symptom resolution, functioning, pain control, and physiologic measures such as blood pressure and blood sugar levels.</a:t>
            </a:r>
            <a:r>
              <a:rPr lang="en-US" sz="800" kern="1200" baseline="30000" dirty="0" smtClean="0">
                <a:solidFill>
                  <a:schemeClr val="tx1"/>
                </a:solidFill>
                <a:effectLst/>
                <a:latin typeface="Arial" pitchFamily="34" charset="0"/>
                <a:cs typeface="Arial" pitchFamily="34" charset="0"/>
              </a:rPr>
              <a:t>3 </a:t>
            </a:r>
            <a:endParaRPr lang="en-US" sz="800" kern="1200" baseline="0" dirty="0" smtClean="0">
              <a:solidFill>
                <a:schemeClr val="tx1"/>
              </a:solidFill>
              <a:effectLst/>
              <a:latin typeface="Arial" pitchFamily="34" charset="0"/>
              <a:cs typeface="Arial" pitchFamily="34" charset="0"/>
            </a:endParaRPr>
          </a:p>
          <a:p>
            <a:pPr marL="171450" lvl="0" indent="-171450">
              <a:buFont typeface="Arial" pitchFamily="34" charset="0"/>
              <a:buChar char="•"/>
            </a:pPr>
            <a:r>
              <a:rPr lang="en-US" sz="800" b="1" kern="1200" dirty="0" smtClean="0">
                <a:solidFill>
                  <a:schemeClr val="tx1"/>
                </a:solidFill>
                <a:effectLst/>
                <a:latin typeface="Arial" pitchFamily="34" charset="0"/>
                <a:cs typeface="Arial" pitchFamily="34" charset="0"/>
              </a:rPr>
              <a:t>Improved scores on public reports of patient experiences of care</a:t>
            </a:r>
            <a:r>
              <a:rPr lang="en-US" sz="800" kern="1200" dirty="0" smtClean="0">
                <a:solidFill>
                  <a:schemeClr val="tx1"/>
                </a:solidFill>
                <a:effectLst/>
                <a:latin typeface="Arial" pitchFamily="34" charset="0"/>
                <a:cs typeface="Arial" pitchFamily="34" charset="0"/>
              </a:rPr>
              <a:t>. The Centers for Medicare &amp; Medicaid Services (CMS) publishes hospitals’ patient experience scores on its public Web site (www.hospitalcompare.hhs.gov). The scores are based on a standardized survey known as the CAHPS® Hospital Survey. Many of the measures from the CAHPS Hospital Survey — particularly those related to patient-provider communication, pain management, and the provision of discharge information — reflect key elements of patient and family engagement. Hospitals that have implemented strategies to improve patient engagement and the patient centeredness of care have seen subsequent improvements in patients’ ratings of care.</a:t>
            </a:r>
            <a:r>
              <a:rPr lang="en-US" sz="800" kern="1200" baseline="30000" dirty="0" smtClean="0">
                <a:solidFill>
                  <a:schemeClr val="tx1"/>
                </a:solidFill>
                <a:effectLst/>
                <a:latin typeface="Arial" pitchFamily="34" charset="0"/>
                <a:cs typeface="Arial" pitchFamily="34" charset="0"/>
              </a:rPr>
              <a:t>4</a:t>
            </a:r>
            <a:r>
              <a:rPr lang="en-US" sz="800" kern="1200" dirty="0" smtClean="0">
                <a:solidFill>
                  <a:schemeClr val="tx1"/>
                </a:solidFill>
                <a:effectLst/>
                <a:latin typeface="Arial" pitchFamily="34" charset="0"/>
                <a:cs typeface="Arial" pitchFamily="34" charset="0"/>
              </a:rPr>
              <a:t> </a:t>
            </a:r>
            <a:endParaRPr lang="en-US" sz="800" dirty="0" smtClean="0">
              <a:effectLst/>
              <a:latin typeface="Arial" pitchFamily="34" charset="0"/>
              <a:cs typeface="Arial" pitchFamily="34" charset="0"/>
            </a:endParaRPr>
          </a:p>
          <a:p>
            <a:r>
              <a:rPr lang="en-US" sz="800" b="1" kern="1200" dirty="0" smtClean="0">
                <a:solidFill>
                  <a:schemeClr val="tx1"/>
                </a:solidFill>
                <a:effectLst/>
                <a:latin typeface="Arial" pitchFamily="34" charset="0"/>
                <a:cs typeface="Arial" pitchFamily="34" charset="0"/>
              </a:rPr>
              <a:t> </a:t>
            </a:r>
            <a:endParaRPr lang="en-US" sz="800" dirty="0" smtClean="0">
              <a:effectLst/>
              <a:latin typeface="Arial" pitchFamily="34" charset="0"/>
              <a:cs typeface="Arial" pitchFamily="34" charset="0"/>
            </a:endParaRPr>
          </a:p>
          <a:p>
            <a:r>
              <a:rPr lang="en-US" sz="800" b="1" kern="1200" dirty="0" smtClean="0">
                <a:solidFill>
                  <a:schemeClr val="tx1"/>
                </a:solidFill>
                <a:effectLst/>
                <a:latin typeface="Arial" pitchFamily="34" charset="0"/>
                <a:cs typeface="Arial" pitchFamily="34" charset="0"/>
              </a:rPr>
              <a:t>References:</a:t>
            </a:r>
            <a:endParaRPr lang="en-US" sz="800" dirty="0" smtClean="0">
              <a:effectLst/>
              <a:latin typeface="Arial" pitchFamily="34" charset="0"/>
              <a:cs typeface="Arial" pitchFamily="34" charset="0"/>
            </a:endParaRPr>
          </a:p>
          <a:p>
            <a:pPr lvl="0"/>
            <a:r>
              <a:rPr lang="en-US" sz="800" kern="1200" dirty="0" smtClean="0">
                <a:solidFill>
                  <a:schemeClr val="tx1"/>
                </a:solidFill>
                <a:effectLst/>
                <a:latin typeface="Arial" pitchFamily="34" charset="0"/>
                <a:cs typeface="Arial" pitchFamily="34" charset="0"/>
              </a:rPr>
              <a:t>1. Sentinel event root cause and trend data. Improving America’s hospitals: the Joint Commission’s annual report on quality and safety; 2007. Available at http://www.jointcommission.org/assets/1/6/2007_Annual_Report.pdf. Accessed July 23, 2010. </a:t>
            </a:r>
            <a:endParaRPr lang="en-US" sz="800" dirty="0" smtClean="0">
              <a:effectLst/>
              <a:latin typeface="Arial" pitchFamily="34" charset="0"/>
              <a:cs typeface="Arial" pitchFamily="34" charset="0"/>
            </a:endParaRPr>
          </a:p>
          <a:p>
            <a:pPr lvl="0"/>
            <a:r>
              <a:rPr lang="en-US" sz="800" kern="1200" dirty="0" smtClean="0">
                <a:solidFill>
                  <a:schemeClr val="tx1"/>
                </a:solidFill>
                <a:effectLst/>
                <a:latin typeface="Arial" pitchFamily="34" charset="0"/>
                <a:cs typeface="Arial" pitchFamily="34" charset="0"/>
              </a:rPr>
              <a:t>2. Coulter A, </a:t>
            </a:r>
            <a:r>
              <a:rPr lang="en-US" sz="800" kern="1200" dirty="0" err="1" smtClean="0">
                <a:solidFill>
                  <a:schemeClr val="tx1"/>
                </a:solidFill>
                <a:effectLst/>
                <a:latin typeface="Arial" pitchFamily="34" charset="0"/>
                <a:cs typeface="Arial" pitchFamily="34" charset="0"/>
              </a:rPr>
              <a:t>Ellins</a:t>
            </a:r>
            <a:r>
              <a:rPr lang="en-US" sz="800" kern="1200" dirty="0" smtClean="0">
                <a:solidFill>
                  <a:schemeClr val="tx1"/>
                </a:solidFill>
                <a:effectLst/>
                <a:latin typeface="Arial" pitchFamily="34" charset="0"/>
                <a:cs typeface="Arial" pitchFamily="34" charset="0"/>
              </a:rPr>
              <a:t> J. Analysis: effectiveness of strategies for informing, educating, and involving patients. BMJ 2007;335(24)-27.</a:t>
            </a:r>
            <a:endParaRPr lang="en-US" sz="800" dirty="0" smtClean="0">
              <a:effectLst/>
              <a:latin typeface="Arial" pitchFamily="34" charset="0"/>
              <a:cs typeface="Arial" pitchFamily="34" charset="0"/>
            </a:endParaRPr>
          </a:p>
          <a:p>
            <a:pPr lvl="0"/>
            <a:r>
              <a:rPr lang="en-US" sz="800" kern="1200" dirty="0" smtClean="0">
                <a:solidFill>
                  <a:schemeClr val="tx1"/>
                </a:solidFill>
                <a:effectLst/>
                <a:latin typeface="Arial" pitchFamily="34" charset="0"/>
                <a:cs typeface="Arial" pitchFamily="34" charset="0"/>
              </a:rPr>
              <a:t>3. </a:t>
            </a:r>
            <a:r>
              <a:rPr lang="en-US" sz="800" kern="1200" dirty="0" err="1" smtClean="0">
                <a:solidFill>
                  <a:schemeClr val="tx1"/>
                </a:solidFill>
                <a:effectLst/>
                <a:latin typeface="Arial" pitchFamily="34" charset="0"/>
                <a:cs typeface="Arial" pitchFamily="34" charset="0"/>
              </a:rPr>
              <a:t>Roter</a:t>
            </a:r>
            <a:r>
              <a:rPr lang="en-US" sz="800" kern="1200" dirty="0" smtClean="0">
                <a:solidFill>
                  <a:schemeClr val="tx1"/>
                </a:solidFill>
                <a:effectLst/>
                <a:latin typeface="Arial" pitchFamily="34" charset="0"/>
                <a:cs typeface="Arial" pitchFamily="34" charset="0"/>
              </a:rPr>
              <a:t> D. Which facets of communication have strong effects on outcome: a meta-analysis. In: Steward M, </a:t>
            </a:r>
            <a:r>
              <a:rPr lang="en-US" sz="800" kern="1200" dirty="0" err="1" smtClean="0">
                <a:solidFill>
                  <a:schemeClr val="tx1"/>
                </a:solidFill>
                <a:effectLst/>
                <a:latin typeface="Arial" pitchFamily="34" charset="0"/>
                <a:cs typeface="Arial" pitchFamily="34" charset="0"/>
              </a:rPr>
              <a:t>Roter</a:t>
            </a:r>
            <a:r>
              <a:rPr lang="en-US" sz="800" kern="1200" dirty="0" smtClean="0">
                <a:solidFill>
                  <a:schemeClr val="tx1"/>
                </a:solidFill>
                <a:effectLst/>
                <a:latin typeface="Arial" pitchFamily="34" charset="0"/>
                <a:cs typeface="Arial" pitchFamily="34" charset="0"/>
              </a:rPr>
              <a:t> D eds. Communicating with medical patients. Newbury Park, CA: Sage; 1989.</a:t>
            </a:r>
            <a:endParaRPr lang="en-US" sz="800" dirty="0" smtClean="0">
              <a:effectLst/>
              <a:latin typeface="Arial" pitchFamily="34" charset="0"/>
              <a:cs typeface="Arial" pitchFamily="34" charset="0"/>
            </a:endParaRPr>
          </a:p>
          <a:p>
            <a:r>
              <a:rPr lang="en-US" sz="800" kern="1200" dirty="0" smtClean="0">
                <a:solidFill>
                  <a:schemeClr val="tx1"/>
                </a:solidFill>
                <a:effectLst/>
                <a:latin typeface="Arial" pitchFamily="34" charset="0"/>
                <a:cs typeface="Arial" pitchFamily="34" charset="0"/>
              </a:rPr>
              <a:t>4. </a:t>
            </a:r>
            <a:r>
              <a:rPr lang="en-US" sz="800" kern="1200" dirty="0" err="1" smtClean="0">
                <a:solidFill>
                  <a:schemeClr val="tx1"/>
                </a:solidFill>
                <a:effectLst/>
                <a:latin typeface="Arial" pitchFamily="34" charset="0"/>
                <a:cs typeface="Arial" pitchFamily="34" charset="0"/>
              </a:rPr>
              <a:t>Iacono</a:t>
            </a:r>
            <a:r>
              <a:rPr lang="en-US" sz="800" kern="1200" dirty="0" smtClean="0">
                <a:solidFill>
                  <a:schemeClr val="tx1"/>
                </a:solidFill>
                <a:effectLst/>
                <a:latin typeface="Arial" pitchFamily="34" charset="0"/>
                <a:cs typeface="Arial" pitchFamily="34" charset="0"/>
              </a:rPr>
              <a:t> S. </a:t>
            </a:r>
            <a:r>
              <a:rPr lang="en-US" sz="800" kern="1200" dirty="0" err="1" smtClean="0">
                <a:solidFill>
                  <a:schemeClr val="tx1"/>
                </a:solidFill>
                <a:effectLst/>
                <a:latin typeface="Arial" pitchFamily="34" charset="0"/>
                <a:cs typeface="Arial" pitchFamily="34" charset="0"/>
              </a:rPr>
              <a:t>Planetree</a:t>
            </a:r>
            <a:r>
              <a:rPr lang="en-US" sz="800" kern="1200" dirty="0" smtClean="0">
                <a:solidFill>
                  <a:schemeClr val="tx1"/>
                </a:solidFill>
                <a:effectLst/>
                <a:latin typeface="Arial" pitchFamily="34" charset="0"/>
                <a:cs typeface="Arial" pitchFamily="34" charset="0"/>
              </a:rPr>
              <a:t> philosophy: a study on the relationship of patient satisfaction and utilization of a </a:t>
            </a:r>
            <a:r>
              <a:rPr lang="en-US" sz="800" kern="1200" dirty="0" err="1" smtClean="0">
                <a:solidFill>
                  <a:schemeClr val="tx1"/>
                </a:solidFill>
                <a:effectLst/>
                <a:latin typeface="Arial" pitchFamily="34" charset="0"/>
                <a:cs typeface="Arial" pitchFamily="34" charset="0"/>
              </a:rPr>
              <a:t>Planetree</a:t>
            </a:r>
            <a:r>
              <a:rPr lang="en-US" sz="800" kern="1200" dirty="0" smtClean="0">
                <a:solidFill>
                  <a:schemeClr val="tx1"/>
                </a:solidFill>
                <a:effectLst/>
                <a:latin typeface="Arial" pitchFamily="34" charset="0"/>
                <a:cs typeface="Arial" pitchFamily="34" charset="0"/>
              </a:rPr>
              <a:t> model in care delivery. </a:t>
            </a:r>
            <a:r>
              <a:rPr lang="en-US" sz="800" kern="1200" dirty="0" err="1" smtClean="0">
                <a:solidFill>
                  <a:schemeClr val="tx1"/>
                </a:solidFill>
                <a:effectLst/>
                <a:latin typeface="Arial" pitchFamily="34" charset="0"/>
                <a:cs typeface="Arial" pitchFamily="34" charset="0"/>
              </a:rPr>
              <a:t>PlaneTalk</a:t>
            </a:r>
            <a:r>
              <a:rPr lang="en-US" sz="800" kern="1200" dirty="0" smtClean="0">
                <a:solidFill>
                  <a:schemeClr val="tx1"/>
                </a:solidFill>
                <a:effectLst/>
                <a:latin typeface="Arial" pitchFamily="34" charset="0"/>
                <a:cs typeface="Arial" pitchFamily="34" charset="0"/>
              </a:rPr>
              <a:t>; 2001.</a:t>
            </a:r>
            <a:endParaRPr lang="en-US" sz="8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3FD8467A-F093-4DCA-A111-21C684D846B8}" type="slidenum">
              <a:rPr lang="en-US" smtClean="0"/>
              <a:pPr/>
              <a:t>6</a:t>
            </a:fld>
            <a:endParaRPr lang="en-US" dirty="0"/>
          </a:p>
        </p:txBody>
      </p:sp>
      <p:sp>
        <p:nvSpPr>
          <p:cNvPr id="5" name="Rectangle 4"/>
          <p:cNvSpPr/>
          <p:nvPr/>
        </p:nvSpPr>
        <p:spPr>
          <a:xfrm>
            <a:off x="0" y="8867001"/>
            <a:ext cx="5867400" cy="276999"/>
          </a:xfrm>
          <a:prstGeom prst="rect">
            <a:avLst/>
          </a:prstGeom>
        </p:spPr>
        <p:txBody>
          <a:bodyPr wrap="square">
            <a:spAutoFit/>
          </a:bodyPr>
          <a:lstStyle/>
          <a:p>
            <a:pPr>
              <a:defRPr/>
            </a:pPr>
            <a:r>
              <a:rPr lang="en-US" sz="1200" dirty="0" smtClean="0"/>
              <a:t>Strategy 3: Nurse Bedside Shift Report Training (Tool 3)</a:t>
            </a:r>
            <a:endParaRPr 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800" kern="1200" dirty="0" smtClean="0">
                <a:solidFill>
                  <a:schemeClr val="tx1"/>
                </a:solidFill>
                <a:effectLst/>
                <a:latin typeface="Arial" pitchFamily="34" charset="0"/>
                <a:cs typeface="Arial" pitchFamily="34" charset="0"/>
              </a:rPr>
              <a:t>Why are we focusing on nurse bedside shift report?</a:t>
            </a:r>
            <a:endParaRPr lang="en-US" sz="800" dirty="0" smtClean="0">
              <a:effectLst/>
              <a:latin typeface="Arial" pitchFamily="34" charset="0"/>
              <a:cs typeface="Arial" pitchFamily="34" charset="0"/>
            </a:endParaRPr>
          </a:p>
          <a:p>
            <a:pPr marL="171450" lvl="0" indent="-171450">
              <a:buFont typeface="Arial" pitchFamily="34" charset="0"/>
              <a:buChar char="•"/>
            </a:pPr>
            <a:r>
              <a:rPr lang="en-US" sz="800" b="1" kern="1200" dirty="0" smtClean="0">
                <a:solidFill>
                  <a:schemeClr val="tx1"/>
                </a:solidFill>
                <a:effectLst/>
                <a:latin typeface="Arial" pitchFamily="34" charset="0"/>
                <a:cs typeface="Arial" pitchFamily="34" charset="0"/>
              </a:rPr>
              <a:t>Patient safety and quality.</a:t>
            </a:r>
            <a:r>
              <a:rPr lang="en-US" sz="800" kern="1200" dirty="0" smtClean="0">
                <a:solidFill>
                  <a:schemeClr val="tx1"/>
                </a:solidFill>
                <a:effectLst/>
                <a:latin typeface="Arial" pitchFamily="34" charset="0"/>
                <a:cs typeface="Arial" pitchFamily="34" charset="0"/>
              </a:rPr>
              <a:t> Bedside shift report is an opportunity to make sure there is effective communication between patients and families and nursing staff. As noted above, one study found that more than 70 percent of adverse events are caused by breakdowns in communication among caregivers and between caregivers and patients.</a:t>
            </a:r>
            <a:r>
              <a:rPr lang="en-US" sz="800" kern="1200" baseline="30000" dirty="0" smtClean="0">
                <a:solidFill>
                  <a:schemeClr val="tx1"/>
                </a:solidFill>
                <a:effectLst/>
                <a:latin typeface="Arial" pitchFamily="34" charset="0"/>
                <a:cs typeface="Arial" pitchFamily="34" charset="0"/>
              </a:rPr>
              <a:t>1</a:t>
            </a:r>
            <a:r>
              <a:rPr lang="en-US" sz="800" kern="1200" dirty="0" smtClean="0">
                <a:solidFill>
                  <a:schemeClr val="tx1"/>
                </a:solidFill>
                <a:effectLst/>
                <a:latin typeface="Arial" pitchFamily="34" charset="0"/>
                <a:cs typeface="Arial" pitchFamily="34" charset="0"/>
              </a:rPr>
              <a:t> Studies have shown that bedside shift report improves patient safety and service delivery.</a:t>
            </a:r>
            <a:r>
              <a:rPr lang="en-US" sz="800" kern="1200" baseline="30000" dirty="0" smtClean="0">
                <a:solidFill>
                  <a:schemeClr val="tx1"/>
                </a:solidFill>
                <a:effectLst/>
                <a:latin typeface="Arial" pitchFamily="34" charset="0"/>
                <a:cs typeface="Arial" pitchFamily="34" charset="0"/>
              </a:rPr>
              <a:t>2,3</a:t>
            </a:r>
            <a:r>
              <a:rPr lang="en-US" sz="800" kern="1200" dirty="0" smtClean="0">
                <a:solidFill>
                  <a:schemeClr val="tx1"/>
                </a:solidFill>
                <a:effectLst/>
                <a:latin typeface="Arial" pitchFamily="34" charset="0"/>
                <a:cs typeface="Arial" pitchFamily="34" charset="0"/>
              </a:rPr>
              <a:t> For example, one study showed a decrease in patient falls during change of shift, dropping from one to two patient falls per month to one patient fall in 6 months.</a:t>
            </a:r>
            <a:r>
              <a:rPr lang="en-US" sz="800" kern="1200" baseline="30000" dirty="0" smtClean="0">
                <a:solidFill>
                  <a:schemeClr val="tx1"/>
                </a:solidFill>
                <a:effectLst/>
                <a:latin typeface="Arial" pitchFamily="34" charset="0"/>
                <a:cs typeface="Arial" pitchFamily="34" charset="0"/>
              </a:rPr>
              <a:t>4</a:t>
            </a:r>
            <a:r>
              <a:rPr lang="en-US" sz="800" kern="1200" dirty="0" smtClean="0">
                <a:solidFill>
                  <a:schemeClr val="tx1"/>
                </a:solidFill>
                <a:effectLst/>
                <a:latin typeface="Arial" pitchFamily="34" charset="0"/>
                <a:cs typeface="Arial" pitchFamily="34" charset="0"/>
              </a:rPr>
              <a:t> </a:t>
            </a:r>
            <a:endParaRPr lang="en-US" sz="800" dirty="0" smtClean="0">
              <a:effectLst/>
              <a:latin typeface="Arial" pitchFamily="34" charset="0"/>
              <a:cs typeface="Arial" pitchFamily="34" charset="0"/>
            </a:endParaRPr>
          </a:p>
          <a:p>
            <a:r>
              <a:rPr lang="en-US" sz="800" kern="1200" dirty="0" smtClean="0">
                <a:solidFill>
                  <a:schemeClr val="tx1"/>
                </a:solidFill>
                <a:effectLst/>
                <a:latin typeface="Arial" pitchFamily="34" charset="0"/>
                <a:cs typeface="Arial" pitchFamily="34" charset="0"/>
              </a:rPr>
              <a:t>Improved communication during shift report can help catch potential medical errors in blood incompatibility, catheter-associated urinary tract infections, and air embolism, all of which are on CMS’s list of hospital-acquired complications “never events.”</a:t>
            </a:r>
            <a:endParaRPr lang="en-US" sz="800" dirty="0" smtClean="0">
              <a:effectLst/>
              <a:latin typeface="Arial" pitchFamily="34" charset="0"/>
              <a:cs typeface="Arial" pitchFamily="34" charset="0"/>
            </a:endParaRPr>
          </a:p>
          <a:p>
            <a:r>
              <a:rPr lang="en-US" sz="800" kern="1200" dirty="0" smtClean="0">
                <a:solidFill>
                  <a:schemeClr val="tx1"/>
                </a:solidFill>
                <a:effectLst/>
                <a:latin typeface="Arial" pitchFamily="34" charset="0"/>
                <a:cs typeface="Arial" pitchFamily="34" charset="0"/>
              </a:rPr>
              <a:t> </a:t>
            </a:r>
            <a:endParaRPr lang="en-US" sz="800" dirty="0" smtClean="0">
              <a:effectLst/>
              <a:latin typeface="Arial" pitchFamily="34" charset="0"/>
              <a:cs typeface="Arial" pitchFamily="34" charset="0"/>
            </a:endParaRPr>
          </a:p>
          <a:p>
            <a:pPr marL="171450" lvl="0" indent="-171450">
              <a:buFont typeface="Arial" pitchFamily="34" charset="0"/>
              <a:buChar char="•"/>
            </a:pPr>
            <a:r>
              <a:rPr lang="en-US" sz="800" b="1" kern="1200" dirty="0" smtClean="0">
                <a:solidFill>
                  <a:schemeClr val="tx1"/>
                </a:solidFill>
                <a:effectLst/>
                <a:latin typeface="Arial" pitchFamily="34" charset="0"/>
                <a:cs typeface="Arial" pitchFamily="34" charset="0"/>
              </a:rPr>
              <a:t>Patient experience of care.</a:t>
            </a:r>
            <a:r>
              <a:rPr lang="en-US" sz="800" kern="1200" dirty="0" smtClean="0">
                <a:solidFill>
                  <a:schemeClr val="tx1"/>
                </a:solidFill>
                <a:effectLst/>
                <a:latin typeface="Arial" pitchFamily="34" charset="0"/>
                <a:cs typeface="Arial" pitchFamily="34" charset="0"/>
              </a:rPr>
              <a:t> After implementing bedside shift report, hospitals reported an increase in patient satisfaction scores and improvements in the nurse-patient relationship.</a:t>
            </a:r>
            <a:r>
              <a:rPr lang="en-US" sz="800" kern="1200" baseline="30000" dirty="0" smtClean="0">
                <a:solidFill>
                  <a:schemeClr val="tx1"/>
                </a:solidFill>
                <a:effectLst/>
                <a:latin typeface="Arial" pitchFamily="34" charset="0"/>
                <a:cs typeface="Arial" pitchFamily="34" charset="0"/>
              </a:rPr>
              <a:t>5,6</a:t>
            </a:r>
            <a:r>
              <a:rPr lang="en-US" sz="800" kern="1200" dirty="0" smtClean="0">
                <a:solidFill>
                  <a:schemeClr val="tx1"/>
                </a:solidFill>
                <a:effectLst/>
                <a:latin typeface="Arial" pitchFamily="34" charset="0"/>
                <a:cs typeface="Arial" pitchFamily="34" charset="0"/>
              </a:rPr>
              <a:t> Also, one study noted a sharp decline in the average number of call lights on by the end of shift change.</a:t>
            </a:r>
            <a:r>
              <a:rPr lang="en-US" sz="800" kern="1200" baseline="30000" dirty="0" smtClean="0">
                <a:solidFill>
                  <a:schemeClr val="tx1"/>
                </a:solidFill>
                <a:effectLst/>
                <a:latin typeface="Arial" pitchFamily="34" charset="0"/>
                <a:cs typeface="Arial" pitchFamily="34" charset="0"/>
              </a:rPr>
              <a:t>4</a:t>
            </a:r>
            <a:endParaRPr lang="en-US" sz="800" dirty="0" smtClean="0">
              <a:effectLst/>
              <a:latin typeface="Arial" pitchFamily="34" charset="0"/>
              <a:cs typeface="Arial" pitchFamily="34" charset="0"/>
            </a:endParaRPr>
          </a:p>
          <a:p>
            <a:pPr marL="171450" lvl="0" indent="-171450">
              <a:buFont typeface="Arial" pitchFamily="34" charset="0"/>
              <a:buChar char="•"/>
            </a:pPr>
            <a:r>
              <a:rPr lang="en-US" sz="800" b="1" kern="1200" dirty="0" smtClean="0">
                <a:solidFill>
                  <a:schemeClr val="tx1"/>
                </a:solidFill>
                <a:effectLst/>
                <a:latin typeface="Arial" pitchFamily="34" charset="0"/>
                <a:cs typeface="Arial" pitchFamily="34" charset="0"/>
              </a:rPr>
              <a:t>Time management among and accountability between nurses</a:t>
            </a:r>
            <a:r>
              <a:rPr lang="en-US" sz="800" kern="1200" dirty="0" smtClean="0">
                <a:solidFill>
                  <a:schemeClr val="tx1"/>
                </a:solidFill>
                <a:effectLst/>
                <a:latin typeface="Arial" pitchFamily="34" charset="0"/>
                <a:cs typeface="Arial" pitchFamily="34" charset="0"/>
              </a:rPr>
              <a:t>.</a:t>
            </a:r>
            <a:r>
              <a:rPr lang="en-US" sz="800" b="1" kern="1200" dirty="0" smtClean="0">
                <a:solidFill>
                  <a:schemeClr val="tx1"/>
                </a:solidFill>
                <a:effectLst/>
                <a:latin typeface="Arial" pitchFamily="34" charset="0"/>
                <a:cs typeface="Arial" pitchFamily="34" charset="0"/>
              </a:rPr>
              <a:t> </a:t>
            </a:r>
            <a:r>
              <a:rPr lang="en-US" sz="800" kern="1200" dirty="0" smtClean="0">
                <a:solidFill>
                  <a:schemeClr val="tx1"/>
                </a:solidFill>
                <a:effectLst/>
                <a:latin typeface="Arial" pitchFamily="34" charset="0"/>
                <a:cs typeface="Arial" pitchFamily="34" charset="0"/>
              </a:rPr>
              <a:t>After implementing bedside shift report, nurses have reported better ability to prioritize their work or cases during their shift and an overall decrease in staff time.</a:t>
            </a:r>
            <a:r>
              <a:rPr lang="en-US" sz="800" kern="1200" baseline="30000" dirty="0" smtClean="0">
                <a:solidFill>
                  <a:schemeClr val="tx1"/>
                </a:solidFill>
                <a:effectLst/>
                <a:latin typeface="Arial" pitchFamily="34" charset="0"/>
                <a:cs typeface="Arial" pitchFamily="34" charset="0"/>
              </a:rPr>
              <a:t>4,6</a:t>
            </a:r>
            <a:r>
              <a:rPr lang="en-US" sz="800" kern="1200" dirty="0" smtClean="0">
                <a:solidFill>
                  <a:schemeClr val="tx1"/>
                </a:solidFill>
                <a:effectLst/>
                <a:latin typeface="Arial" pitchFamily="34" charset="0"/>
                <a:cs typeface="Arial" pitchFamily="34" charset="0"/>
              </a:rPr>
              <a:t> One study noted a decrease in </a:t>
            </a:r>
            <a:r>
              <a:rPr lang="en-US" sz="800" kern="1200" dirty="0" err="1" smtClean="0">
                <a:solidFill>
                  <a:schemeClr val="tx1"/>
                </a:solidFill>
                <a:effectLst/>
                <a:latin typeface="Arial" pitchFamily="34" charset="0"/>
                <a:cs typeface="Arial" pitchFamily="34" charset="0"/>
              </a:rPr>
              <a:t>overshift</a:t>
            </a:r>
            <a:r>
              <a:rPr lang="en-US" sz="800" kern="1200" dirty="0" smtClean="0">
                <a:solidFill>
                  <a:schemeClr val="tx1"/>
                </a:solidFill>
                <a:effectLst/>
                <a:latin typeface="Arial" pitchFamily="34" charset="0"/>
                <a:cs typeface="Arial" pitchFamily="34" charset="0"/>
              </a:rPr>
              <a:t> time by 100 hours in the first two pay periods on a 32-bed general surgical unit.</a:t>
            </a:r>
            <a:r>
              <a:rPr lang="en-US" sz="800" kern="1200" baseline="30000" dirty="0" smtClean="0">
                <a:solidFill>
                  <a:schemeClr val="tx1"/>
                </a:solidFill>
                <a:effectLst/>
                <a:latin typeface="Arial" pitchFamily="34" charset="0"/>
                <a:cs typeface="Arial" pitchFamily="34" charset="0"/>
              </a:rPr>
              <a:t>6</a:t>
            </a:r>
            <a:r>
              <a:rPr lang="en-US" sz="800" kern="1200" dirty="0" smtClean="0">
                <a:solidFill>
                  <a:schemeClr val="tx1"/>
                </a:solidFill>
                <a:effectLst/>
                <a:latin typeface="Arial" pitchFamily="34" charset="0"/>
                <a:cs typeface="Arial" pitchFamily="34" charset="0"/>
              </a:rPr>
              <a:t> In another study on a 34-bed progressive care unit, a 2-month review of overtime data demonstrated an $8,000 reduction directly associated with the decrease in time for shift report.</a:t>
            </a:r>
            <a:r>
              <a:rPr lang="en-US" sz="800" kern="1200" baseline="30000" dirty="0" smtClean="0">
                <a:solidFill>
                  <a:schemeClr val="tx1"/>
                </a:solidFill>
                <a:effectLst/>
                <a:latin typeface="Arial" pitchFamily="34" charset="0"/>
                <a:cs typeface="Arial" pitchFamily="34" charset="0"/>
              </a:rPr>
              <a:t>4</a:t>
            </a:r>
            <a:endParaRPr lang="en-US" sz="800" dirty="0" smtClean="0">
              <a:effectLst/>
              <a:latin typeface="Arial" pitchFamily="34" charset="0"/>
              <a:cs typeface="Arial" pitchFamily="34" charset="0"/>
            </a:endParaRPr>
          </a:p>
          <a:p>
            <a:r>
              <a:rPr lang="en-US" sz="800" kern="1200" dirty="0" smtClean="0">
                <a:solidFill>
                  <a:schemeClr val="tx1"/>
                </a:solidFill>
                <a:effectLst/>
                <a:latin typeface="Arial" pitchFamily="34" charset="0"/>
                <a:cs typeface="Arial" pitchFamily="34" charset="0"/>
              </a:rPr>
              <a:t> </a:t>
            </a:r>
            <a:endParaRPr lang="en-US" sz="800" dirty="0" smtClean="0">
              <a:effectLst/>
              <a:latin typeface="Arial" pitchFamily="34" charset="0"/>
              <a:cs typeface="Arial" pitchFamily="34" charset="0"/>
            </a:endParaRPr>
          </a:p>
          <a:p>
            <a:r>
              <a:rPr lang="en-US" sz="800" i="1" kern="1200" dirty="0" smtClean="0">
                <a:solidFill>
                  <a:schemeClr val="tx1"/>
                </a:solidFill>
                <a:effectLst/>
                <a:latin typeface="Arial" pitchFamily="34" charset="0"/>
                <a:cs typeface="Arial" pitchFamily="34" charset="0"/>
              </a:rPr>
              <a:t>[Include hospital specific goals or data]</a:t>
            </a:r>
            <a:endParaRPr lang="en-US" sz="800" dirty="0" smtClean="0">
              <a:effectLst/>
              <a:latin typeface="Arial" pitchFamily="34" charset="0"/>
              <a:cs typeface="Arial" pitchFamily="34" charset="0"/>
            </a:endParaRPr>
          </a:p>
          <a:p>
            <a:r>
              <a:rPr lang="en-US" sz="800" b="1" kern="1200" dirty="0" smtClean="0">
                <a:solidFill>
                  <a:schemeClr val="tx1"/>
                </a:solidFill>
                <a:effectLst/>
                <a:latin typeface="Arial" pitchFamily="34" charset="0"/>
                <a:cs typeface="Arial" pitchFamily="34" charset="0"/>
              </a:rPr>
              <a:t> </a:t>
            </a:r>
            <a:endParaRPr lang="en-US" sz="800" dirty="0" smtClean="0">
              <a:effectLst/>
              <a:latin typeface="Arial" pitchFamily="34" charset="0"/>
              <a:cs typeface="Arial" pitchFamily="34" charset="0"/>
            </a:endParaRPr>
          </a:p>
          <a:p>
            <a:r>
              <a:rPr lang="en-US" sz="800" b="1" kern="1200" dirty="0" smtClean="0">
                <a:solidFill>
                  <a:schemeClr val="tx1"/>
                </a:solidFill>
                <a:effectLst/>
                <a:latin typeface="Arial" pitchFamily="34" charset="0"/>
                <a:cs typeface="Arial" pitchFamily="34" charset="0"/>
              </a:rPr>
              <a:t>References</a:t>
            </a:r>
            <a:endParaRPr lang="en-US" sz="800" dirty="0" smtClean="0">
              <a:effectLst/>
              <a:latin typeface="Arial" pitchFamily="34" charset="0"/>
              <a:cs typeface="Arial" pitchFamily="34" charset="0"/>
            </a:endParaRPr>
          </a:p>
          <a:p>
            <a:pPr lvl="0"/>
            <a:r>
              <a:rPr lang="en-US" sz="800" kern="1200" dirty="0" smtClean="0">
                <a:solidFill>
                  <a:schemeClr val="tx1"/>
                </a:solidFill>
                <a:effectLst/>
                <a:latin typeface="Arial" pitchFamily="34" charset="0"/>
                <a:cs typeface="Arial" pitchFamily="34" charset="0"/>
              </a:rPr>
              <a:t>1. Sentinel event root cause and trend data. Improving America’s hospitals: the Joint Commission’s annual report on quality and safety; 2007. Available at http://www.jointcommission.org/assets/1/6/2007_Annual_Report.pdf. Accessed July 23, 2010. </a:t>
            </a:r>
            <a:endParaRPr lang="en-US" sz="800" dirty="0" smtClean="0">
              <a:effectLst/>
              <a:latin typeface="Arial" pitchFamily="34" charset="0"/>
              <a:cs typeface="Arial" pitchFamily="34" charset="0"/>
            </a:endParaRPr>
          </a:p>
          <a:p>
            <a:pPr lvl="0"/>
            <a:r>
              <a:rPr lang="en-US" sz="800" kern="1200" dirty="0" smtClean="0">
                <a:solidFill>
                  <a:schemeClr val="tx1"/>
                </a:solidFill>
                <a:effectLst/>
                <a:latin typeface="Arial" pitchFamily="34" charset="0"/>
                <a:cs typeface="Arial" pitchFamily="34" charset="0"/>
              </a:rPr>
              <a:t>2. </a:t>
            </a:r>
            <a:r>
              <a:rPr lang="en-US" sz="800" kern="1200" dirty="0" err="1" smtClean="0">
                <a:solidFill>
                  <a:schemeClr val="tx1"/>
                </a:solidFill>
                <a:effectLst/>
                <a:latin typeface="Arial" pitchFamily="34" charset="0"/>
                <a:cs typeface="Arial" pitchFamily="34" charset="0"/>
              </a:rPr>
              <a:t>Chaboyer</a:t>
            </a:r>
            <a:r>
              <a:rPr lang="en-US" sz="800" kern="1200" dirty="0" smtClean="0">
                <a:solidFill>
                  <a:schemeClr val="tx1"/>
                </a:solidFill>
                <a:effectLst/>
                <a:latin typeface="Arial" pitchFamily="34" charset="0"/>
                <a:cs typeface="Arial" pitchFamily="34" charset="0"/>
              </a:rPr>
              <a:t> W, McMurray A, Wallis M. Bedside nursing handover: a case study. </a:t>
            </a:r>
            <a:r>
              <a:rPr lang="en-US" sz="800" kern="1200" dirty="0" err="1" smtClean="0">
                <a:solidFill>
                  <a:schemeClr val="tx1"/>
                </a:solidFill>
                <a:effectLst/>
                <a:latin typeface="Arial" pitchFamily="34" charset="0"/>
                <a:cs typeface="Arial" pitchFamily="34" charset="0"/>
              </a:rPr>
              <a:t>Int</a:t>
            </a:r>
            <a:r>
              <a:rPr lang="en-US" sz="800" kern="1200" dirty="0" smtClean="0">
                <a:solidFill>
                  <a:schemeClr val="tx1"/>
                </a:solidFill>
                <a:effectLst/>
                <a:latin typeface="Arial" pitchFamily="34" charset="0"/>
                <a:cs typeface="Arial" pitchFamily="34" charset="0"/>
              </a:rPr>
              <a:t> J </a:t>
            </a:r>
            <a:r>
              <a:rPr lang="en-US" sz="800" kern="1200" dirty="0" err="1" smtClean="0">
                <a:solidFill>
                  <a:schemeClr val="tx1"/>
                </a:solidFill>
                <a:effectLst/>
                <a:latin typeface="Arial" pitchFamily="34" charset="0"/>
                <a:cs typeface="Arial" pitchFamily="34" charset="0"/>
              </a:rPr>
              <a:t>Nurs</a:t>
            </a:r>
            <a:r>
              <a:rPr lang="en-US" sz="800" kern="1200" dirty="0" smtClean="0">
                <a:solidFill>
                  <a:schemeClr val="tx1"/>
                </a:solidFill>
                <a:effectLst/>
                <a:latin typeface="Arial" pitchFamily="34" charset="0"/>
                <a:cs typeface="Arial" pitchFamily="34" charset="0"/>
              </a:rPr>
              <a:t> </a:t>
            </a:r>
            <a:r>
              <a:rPr lang="en-US" sz="800" kern="1200" dirty="0" err="1" smtClean="0">
                <a:solidFill>
                  <a:schemeClr val="tx1"/>
                </a:solidFill>
                <a:effectLst/>
                <a:latin typeface="Arial" pitchFamily="34" charset="0"/>
                <a:cs typeface="Arial" pitchFamily="34" charset="0"/>
              </a:rPr>
              <a:t>Pract</a:t>
            </a:r>
            <a:r>
              <a:rPr lang="en-US" sz="800" kern="1200" dirty="0" smtClean="0">
                <a:solidFill>
                  <a:schemeClr val="tx1"/>
                </a:solidFill>
                <a:effectLst/>
                <a:latin typeface="Arial" pitchFamily="34" charset="0"/>
                <a:cs typeface="Arial" pitchFamily="34" charset="0"/>
              </a:rPr>
              <a:t> 2010;16(1):27–34.</a:t>
            </a:r>
            <a:endParaRPr lang="en-US" sz="800" dirty="0" smtClean="0">
              <a:effectLst/>
              <a:latin typeface="Arial" pitchFamily="34" charset="0"/>
              <a:cs typeface="Arial" pitchFamily="34" charset="0"/>
            </a:endParaRPr>
          </a:p>
          <a:p>
            <a:pPr lvl="0"/>
            <a:r>
              <a:rPr lang="en-US" sz="800" kern="1200" dirty="0" smtClean="0">
                <a:solidFill>
                  <a:schemeClr val="tx1"/>
                </a:solidFill>
                <a:effectLst/>
                <a:latin typeface="Arial" pitchFamily="34" charset="0"/>
                <a:cs typeface="Arial" pitchFamily="34" charset="0"/>
              </a:rPr>
              <a:t>3. </a:t>
            </a:r>
            <a:r>
              <a:rPr lang="en-US" sz="800" kern="1200" dirty="0" err="1" smtClean="0">
                <a:solidFill>
                  <a:schemeClr val="tx1"/>
                </a:solidFill>
                <a:effectLst/>
                <a:latin typeface="Arial" pitchFamily="34" charset="0"/>
                <a:cs typeface="Arial" pitchFamily="34" charset="0"/>
              </a:rPr>
              <a:t>Chaboyer</a:t>
            </a:r>
            <a:r>
              <a:rPr lang="en-US" sz="800" kern="1200" dirty="0" smtClean="0">
                <a:solidFill>
                  <a:schemeClr val="tx1"/>
                </a:solidFill>
                <a:effectLst/>
                <a:latin typeface="Arial" pitchFamily="34" charset="0"/>
                <a:cs typeface="Arial" pitchFamily="34" charset="0"/>
              </a:rPr>
              <a:t> W, McMurray A, Johnson J, et al. Bedside handover: quality improvement strategy to ‘transform care at the bedside.’ J </a:t>
            </a:r>
            <a:r>
              <a:rPr lang="en-US" sz="800" kern="1200" dirty="0" err="1" smtClean="0">
                <a:solidFill>
                  <a:schemeClr val="tx1"/>
                </a:solidFill>
                <a:effectLst/>
                <a:latin typeface="Arial" pitchFamily="34" charset="0"/>
                <a:cs typeface="Arial" pitchFamily="34" charset="0"/>
              </a:rPr>
              <a:t>Nurs</a:t>
            </a:r>
            <a:r>
              <a:rPr lang="en-US" sz="800" kern="1200" dirty="0" smtClean="0">
                <a:solidFill>
                  <a:schemeClr val="tx1"/>
                </a:solidFill>
                <a:effectLst/>
                <a:latin typeface="Arial" pitchFamily="34" charset="0"/>
                <a:cs typeface="Arial" pitchFamily="34" charset="0"/>
              </a:rPr>
              <a:t> Care </a:t>
            </a:r>
            <a:r>
              <a:rPr lang="en-US" sz="800" kern="1200" dirty="0" err="1" smtClean="0">
                <a:solidFill>
                  <a:schemeClr val="tx1"/>
                </a:solidFill>
                <a:effectLst/>
                <a:latin typeface="Arial" pitchFamily="34" charset="0"/>
                <a:cs typeface="Arial" pitchFamily="34" charset="0"/>
              </a:rPr>
              <a:t>Qual</a:t>
            </a:r>
            <a:r>
              <a:rPr lang="en-US" sz="800" kern="1200" dirty="0" smtClean="0">
                <a:solidFill>
                  <a:schemeClr val="tx1"/>
                </a:solidFill>
                <a:effectLst/>
                <a:latin typeface="Arial" pitchFamily="34" charset="0"/>
                <a:cs typeface="Arial" pitchFamily="34" charset="0"/>
              </a:rPr>
              <a:t> 2009;24(2):136–42.</a:t>
            </a:r>
            <a:endParaRPr lang="en-US" sz="800" dirty="0" smtClean="0">
              <a:effectLst/>
              <a:latin typeface="Arial" pitchFamily="34" charset="0"/>
              <a:cs typeface="Arial" pitchFamily="34" charset="0"/>
            </a:endParaRPr>
          </a:p>
          <a:p>
            <a:pPr lvl="0"/>
            <a:r>
              <a:rPr lang="en-US" sz="800" kern="1200" dirty="0" smtClean="0">
                <a:solidFill>
                  <a:schemeClr val="tx1"/>
                </a:solidFill>
                <a:effectLst/>
                <a:latin typeface="Arial" pitchFamily="34" charset="0"/>
                <a:cs typeface="Arial" pitchFamily="34" charset="0"/>
              </a:rPr>
              <a:t>4. </a:t>
            </a:r>
            <a:r>
              <a:rPr lang="en-US" sz="800" kern="1200" dirty="0" err="1" smtClean="0">
                <a:solidFill>
                  <a:schemeClr val="tx1"/>
                </a:solidFill>
                <a:effectLst/>
                <a:latin typeface="Arial" pitchFamily="34" charset="0"/>
                <a:cs typeface="Arial" pitchFamily="34" charset="0"/>
              </a:rPr>
              <a:t>Athwal</a:t>
            </a:r>
            <a:r>
              <a:rPr lang="en-US" sz="800" kern="1200" dirty="0" smtClean="0">
                <a:solidFill>
                  <a:schemeClr val="tx1"/>
                </a:solidFill>
                <a:effectLst/>
                <a:latin typeface="Arial" pitchFamily="34" charset="0"/>
                <a:cs typeface="Arial" pitchFamily="34" charset="0"/>
              </a:rPr>
              <a:t> P, Fields W, </a:t>
            </a:r>
            <a:r>
              <a:rPr lang="en-US" sz="800" kern="1200" dirty="0" err="1" smtClean="0">
                <a:solidFill>
                  <a:schemeClr val="tx1"/>
                </a:solidFill>
                <a:effectLst/>
                <a:latin typeface="Arial" pitchFamily="34" charset="0"/>
                <a:cs typeface="Arial" pitchFamily="34" charset="0"/>
              </a:rPr>
              <a:t>Wagnell</a:t>
            </a:r>
            <a:r>
              <a:rPr lang="en-US" sz="800" kern="1200" dirty="0" smtClean="0">
                <a:solidFill>
                  <a:schemeClr val="tx1"/>
                </a:solidFill>
                <a:effectLst/>
                <a:latin typeface="Arial" pitchFamily="34" charset="0"/>
                <a:cs typeface="Arial" pitchFamily="34" charset="0"/>
              </a:rPr>
              <a:t> E. Standardization of change-of-shift report. J </a:t>
            </a:r>
            <a:r>
              <a:rPr lang="en-US" sz="800" kern="1200" dirty="0" err="1" smtClean="0">
                <a:solidFill>
                  <a:schemeClr val="tx1"/>
                </a:solidFill>
                <a:effectLst/>
                <a:latin typeface="Arial" pitchFamily="34" charset="0"/>
                <a:cs typeface="Arial" pitchFamily="34" charset="0"/>
              </a:rPr>
              <a:t>Nurs</a:t>
            </a:r>
            <a:r>
              <a:rPr lang="en-US" sz="800" kern="1200" dirty="0" smtClean="0">
                <a:solidFill>
                  <a:schemeClr val="tx1"/>
                </a:solidFill>
                <a:effectLst/>
                <a:latin typeface="Arial" pitchFamily="34" charset="0"/>
                <a:cs typeface="Arial" pitchFamily="34" charset="0"/>
              </a:rPr>
              <a:t> Care </a:t>
            </a:r>
            <a:r>
              <a:rPr lang="en-US" sz="800" kern="1200" dirty="0" err="1" smtClean="0">
                <a:solidFill>
                  <a:schemeClr val="tx1"/>
                </a:solidFill>
                <a:effectLst/>
                <a:latin typeface="Arial" pitchFamily="34" charset="0"/>
                <a:cs typeface="Arial" pitchFamily="34" charset="0"/>
              </a:rPr>
              <a:t>Qual</a:t>
            </a:r>
            <a:r>
              <a:rPr lang="en-US" sz="800" kern="1200" dirty="0" smtClean="0">
                <a:solidFill>
                  <a:schemeClr val="tx1"/>
                </a:solidFill>
                <a:effectLst/>
                <a:latin typeface="Arial" pitchFamily="34" charset="0"/>
                <a:cs typeface="Arial" pitchFamily="34" charset="0"/>
              </a:rPr>
              <a:t> 2009;24(2):143–7.</a:t>
            </a:r>
            <a:endParaRPr lang="en-US" sz="800" dirty="0" smtClean="0">
              <a:effectLst/>
              <a:latin typeface="Arial" pitchFamily="34" charset="0"/>
              <a:cs typeface="Arial" pitchFamily="34" charset="0"/>
            </a:endParaRPr>
          </a:p>
          <a:p>
            <a:pPr lvl="0"/>
            <a:r>
              <a:rPr lang="en-US" sz="800" kern="1200" dirty="0" smtClean="0">
                <a:solidFill>
                  <a:schemeClr val="tx1"/>
                </a:solidFill>
                <a:effectLst/>
                <a:latin typeface="Arial" pitchFamily="34" charset="0"/>
                <a:cs typeface="Arial" pitchFamily="34" charset="0"/>
              </a:rPr>
              <a:t>5.</a:t>
            </a:r>
            <a:r>
              <a:rPr lang="en-US" sz="800" kern="1200" baseline="0" dirty="0" smtClean="0">
                <a:solidFill>
                  <a:schemeClr val="tx1"/>
                </a:solidFill>
                <a:effectLst/>
                <a:latin typeface="Arial" pitchFamily="34" charset="0"/>
                <a:cs typeface="Arial" pitchFamily="34" charset="0"/>
              </a:rPr>
              <a:t> </a:t>
            </a:r>
            <a:r>
              <a:rPr lang="en-US" sz="800" kern="1200" dirty="0" smtClean="0">
                <a:solidFill>
                  <a:schemeClr val="tx1"/>
                </a:solidFill>
                <a:effectLst/>
                <a:latin typeface="Arial" pitchFamily="34" charset="0"/>
                <a:cs typeface="Arial" pitchFamily="34" charset="0"/>
              </a:rPr>
              <a:t>Kelly M. Change from an office-based to a walk-around handover system. </a:t>
            </a:r>
            <a:r>
              <a:rPr lang="en-US" sz="800" kern="1200" dirty="0" err="1" smtClean="0">
                <a:solidFill>
                  <a:schemeClr val="tx1"/>
                </a:solidFill>
                <a:effectLst/>
                <a:latin typeface="Arial" pitchFamily="34" charset="0"/>
                <a:cs typeface="Arial" pitchFamily="34" charset="0"/>
              </a:rPr>
              <a:t>Nurs</a:t>
            </a:r>
            <a:r>
              <a:rPr lang="en-US" sz="800" kern="1200" dirty="0" smtClean="0">
                <a:solidFill>
                  <a:schemeClr val="tx1"/>
                </a:solidFill>
                <a:effectLst/>
                <a:latin typeface="Arial" pitchFamily="34" charset="0"/>
                <a:cs typeface="Arial" pitchFamily="34" charset="0"/>
              </a:rPr>
              <a:t> Times 2005;101(10):34–5.</a:t>
            </a:r>
            <a:endParaRPr lang="en-US" sz="800" dirty="0" smtClean="0">
              <a:effectLst/>
              <a:latin typeface="Arial" pitchFamily="34" charset="0"/>
              <a:cs typeface="Arial" pitchFamily="34" charset="0"/>
            </a:endParaRPr>
          </a:p>
          <a:p>
            <a:pPr lvl="0"/>
            <a:r>
              <a:rPr lang="en-US" sz="800" kern="1200" dirty="0" smtClean="0">
                <a:solidFill>
                  <a:schemeClr val="tx1"/>
                </a:solidFill>
                <a:effectLst/>
                <a:latin typeface="Arial" pitchFamily="34" charset="0"/>
                <a:cs typeface="Arial" pitchFamily="34" charset="0"/>
              </a:rPr>
              <a:t>6. Anderson CD, </a:t>
            </a:r>
            <a:r>
              <a:rPr lang="en-US" sz="800" kern="1200" dirty="0" err="1" smtClean="0">
                <a:solidFill>
                  <a:schemeClr val="tx1"/>
                </a:solidFill>
                <a:effectLst/>
                <a:latin typeface="Arial" pitchFamily="34" charset="0"/>
                <a:cs typeface="Arial" pitchFamily="34" charset="0"/>
              </a:rPr>
              <a:t>Mangino</a:t>
            </a:r>
            <a:r>
              <a:rPr lang="en-US" sz="800" kern="1200" dirty="0" smtClean="0">
                <a:solidFill>
                  <a:schemeClr val="tx1"/>
                </a:solidFill>
                <a:effectLst/>
                <a:latin typeface="Arial" pitchFamily="34" charset="0"/>
                <a:cs typeface="Arial" pitchFamily="34" charset="0"/>
              </a:rPr>
              <a:t> RR. Nurse shift report: who says you can’t talk in front of the patient? </a:t>
            </a:r>
            <a:r>
              <a:rPr lang="en-US" sz="800" kern="1200" dirty="0" err="1" smtClean="0">
                <a:solidFill>
                  <a:schemeClr val="tx1"/>
                </a:solidFill>
                <a:effectLst/>
                <a:latin typeface="Arial" pitchFamily="34" charset="0"/>
                <a:cs typeface="Arial" pitchFamily="34" charset="0"/>
              </a:rPr>
              <a:t>Nurs</a:t>
            </a:r>
            <a:r>
              <a:rPr lang="en-US" sz="800" kern="1200" dirty="0" smtClean="0">
                <a:solidFill>
                  <a:schemeClr val="tx1"/>
                </a:solidFill>
                <a:effectLst/>
                <a:latin typeface="Arial" pitchFamily="34" charset="0"/>
                <a:cs typeface="Arial" pitchFamily="34" charset="0"/>
              </a:rPr>
              <a:t> </a:t>
            </a:r>
            <a:r>
              <a:rPr lang="en-US" sz="800" kern="1200" dirty="0" err="1" smtClean="0">
                <a:solidFill>
                  <a:schemeClr val="tx1"/>
                </a:solidFill>
                <a:effectLst/>
                <a:latin typeface="Arial" pitchFamily="34" charset="0"/>
                <a:cs typeface="Arial" pitchFamily="34" charset="0"/>
              </a:rPr>
              <a:t>Adm</a:t>
            </a:r>
            <a:r>
              <a:rPr lang="en-US" sz="800" kern="1200" dirty="0" smtClean="0">
                <a:solidFill>
                  <a:schemeClr val="tx1"/>
                </a:solidFill>
                <a:effectLst/>
                <a:latin typeface="Arial" pitchFamily="34" charset="0"/>
                <a:cs typeface="Arial" pitchFamily="34" charset="0"/>
              </a:rPr>
              <a:t> Q 2006;30(2):112–22.</a:t>
            </a:r>
            <a:endParaRPr lang="en-US" sz="800" dirty="0" smtClean="0">
              <a:latin typeface="Arial" pitchFamily="34" charset="0"/>
              <a:ea typeface="Times New Roman"/>
              <a:cs typeface="Arial" pitchFamily="34" charset="0"/>
            </a:endParaRPr>
          </a:p>
        </p:txBody>
      </p:sp>
      <p:sp>
        <p:nvSpPr>
          <p:cNvPr id="4" name="Slide Number Placeholder 3"/>
          <p:cNvSpPr>
            <a:spLocks noGrp="1"/>
          </p:cNvSpPr>
          <p:nvPr>
            <p:ph type="sldNum" sz="quarter" idx="10"/>
          </p:nvPr>
        </p:nvSpPr>
        <p:spPr/>
        <p:txBody>
          <a:bodyPr/>
          <a:lstStyle/>
          <a:p>
            <a:fld id="{3FD8467A-F093-4DCA-A111-21C684D846B8}" type="slidenum">
              <a:rPr lang="en-US" smtClean="0"/>
              <a:pPr/>
              <a:t>7</a:t>
            </a:fld>
            <a:endParaRPr lang="en-US" dirty="0"/>
          </a:p>
        </p:txBody>
      </p:sp>
      <p:sp>
        <p:nvSpPr>
          <p:cNvPr id="5" name="Rectangle 4"/>
          <p:cNvSpPr/>
          <p:nvPr/>
        </p:nvSpPr>
        <p:spPr>
          <a:xfrm>
            <a:off x="19050" y="8825300"/>
            <a:ext cx="4953000" cy="276999"/>
          </a:xfrm>
          <a:prstGeom prst="rect">
            <a:avLst/>
          </a:prstGeom>
        </p:spPr>
        <p:txBody>
          <a:bodyPr wrap="square">
            <a:spAutoFit/>
          </a:bodyPr>
          <a:lstStyle/>
          <a:p>
            <a:pPr>
              <a:defRPr/>
            </a:pPr>
            <a:r>
              <a:rPr lang="en-US" sz="1200" dirty="0" smtClean="0"/>
              <a:t>Strategy 3: Nurse Bedside Shift Report Training (Tool 3)</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smtClean="0">
                <a:latin typeface="Arial" charset="0"/>
                <a:ea typeface="ＭＳ Ｐゴシック" pitchFamily="34" charset="-128"/>
              </a:rPr>
              <a:t>Now we would like to talk a bit about what it is like to be a patient or family member at our hospital.</a:t>
            </a:r>
          </a:p>
        </p:txBody>
      </p:sp>
      <p:sp>
        <p:nvSpPr>
          <p:cNvPr id="4" name="Footer Placeholder 3"/>
          <p:cNvSpPr>
            <a:spLocks noGrp="1"/>
          </p:cNvSpPr>
          <p:nvPr>
            <p:ph type="ftr" sz="quarter" idx="4"/>
          </p:nvPr>
        </p:nvSpPr>
        <p:spPr/>
        <p:txBody>
          <a:bodyPr/>
          <a:lstStyle/>
          <a:p>
            <a:pPr>
              <a:defRPr/>
            </a:pPr>
            <a:r>
              <a:rPr lang="en-US" dirty="0" smtClean="0"/>
              <a:t>Strategy 3: Nurse Bedside Shift Report Training (Tool 3)</a:t>
            </a:r>
            <a:endParaRPr lang="en-US" dirty="0"/>
          </a:p>
        </p:txBody>
      </p:sp>
      <p:sp>
        <p:nvSpPr>
          <p:cNvPr id="46085" name="Slide Number Placeholder 4"/>
          <p:cNvSpPr>
            <a:spLocks noGrp="1"/>
          </p:cNvSpPr>
          <p:nvPr>
            <p:ph type="sldNum" sz="quarter" idx="5"/>
          </p:nvPr>
        </p:nvSpPr>
        <p:spPr bwMode="auto">
          <a:noFill/>
          <a:ln>
            <a:miter lim="800000"/>
            <a:headEnd/>
            <a:tailEnd/>
          </a:ln>
        </p:spPr>
        <p:txBody>
          <a:bodyPr/>
          <a:lstStyle/>
          <a:p>
            <a:fld id="{1B5A56D5-6E75-4158-B6A0-510A34C8469F}" type="slidenum">
              <a:rPr lang="en-US" smtClean="0">
                <a:ea typeface="ＭＳ Ｐゴシック" pitchFamily="34" charset="-128"/>
              </a:rPr>
              <a:pPr/>
              <a:t>8</a:t>
            </a:fld>
            <a:endParaRPr lang="en-US" dirty="0"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i="1" dirty="0" smtClean="0">
                <a:solidFill>
                  <a:schemeClr val="tx1"/>
                </a:solidFill>
                <a:latin typeface="Arial" charset="0"/>
                <a:ea typeface="ＭＳ Ｐゴシック" pitchFamily="34" charset="-128"/>
                <a:cs typeface="Arial" charset="0"/>
              </a:rPr>
              <a:t>[Adapt this slide to include concerns patients and families have at your hospital.]</a:t>
            </a:r>
          </a:p>
          <a:p>
            <a:endParaRPr lang="en-US" sz="1000" i="0" dirty="0" smtClean="0">
              <a:solidFill>
                <a:schemeClr val="tx1"/>
              </a:solidFill>
              <a:latin typeface="Arial" charset="0"/>
              <a:ea typeface="ＭＳ Ｐゴシック" pitchFamily="34" charset="-128"/>
              <a:cs typeface="Arial" charset="0"/>
            </a:endParaRPr>
          </a:p>
          <a:p>
            <a:r>
              <a:rPr lang="en-US" sz="1000" i="0" dirty="0" smtClean="0">
                <a:solidFill>
                  <a:schemeClr val="tx1"/>
                </a:solidFill>
                <a:latin typeface="Arial" charset="0"/>
                <a:ea typeface="ＭＳ Ｐゴシック" pitchFamily="34" charset="-128"/>
                <a:cs typeface="Arial" charset="0"/>
              </a:rPr>
              <a:t>Hospital staff and patients know about different things in the hospital and may not always be on the same page. One is not better than the other. There is no right or wrong, but it is important to acknowledge the differences as we move forward to work together as partners.</a:t>
            </a:r>
          </a:p>
          <a:p>
            <a:endParaRPr lang="en-US" sz="1000" i="1" dirty="0" smtClean="0">
              <a:solidFill>
                <a:schemeClr val="tx1"/>
              </a:solidFill>
              <a:latin typeface="Arial" charset="0"/>
              <a:ea typeface="ＭＳ Ｐゴシック" pitchFamily="34" charset="-128"/>
              <a:cs typeface="Arial" charset="0"/>
            </a:endParaRPr>
          </a:p>
          <a:p>
            <a:r>
              <a:rPr lang="en-US" sz="1000" i="1" dirty="0" smtClean="0">
                <a:solidFill>
                  <a:schemeClr val="tx1"/>
                </a:solidFill>
                <a:latin typeface="Arial" charset="0"/>
                <a:ea typeface="ＭＳ Ｐゴシック" pitchFamily="34" charset="-128"/>
                <a:cs typeface="Arial" charset="0"/>
              </a:rPr>
              <a:t>[In discussing slide, note differences between hospital staff and patients.]</a:t>
            </a:r>
            <a:endParaRPr lang="en-US" sz="1000" dirty="0" smtClean="0">
              <a:solidFill>
                <a:schemeClr val="tx1"/>
              </a:solidFill>
              <a:latin typeface="Arial" charset="0"/>
              <a:ea typeface="ＭＳ Ｐゴシック" pitchFamily="34" charset="-128"/>
            </a:endParaRPr>
          </a:p>
          <a:p>
            <a:endParaRPr lang="en-US" sz="1000" dirty="0" smtClean="0">
              <a:latin typeface="Arial" charset="0"/>
              <a:ea typeface="ＭＳ Ｐゴシック" pitchFamily="34" charset="-128"/>
            </a:endParaRPr>
          </a:p>
        </p:txBody>
      </p:sp>
      <p:sp>
        <p:nvSpPr>
          <p:cNvPr id="47108" name="Slide Number Placeholder 3"/>
          <p:cNvSpPr>
            <a:spLocks noGrp="1"/>
          </p:cNvSpPr>
          <p:nvPr>
            <p:ph type="sldNum" sz="quarter" idx="5"/>
          </p:nvPr>
        </p:nvSpPr>
        <p:spPr bwMode="auto">
          <a:noFill/>
          <a:ln>
            <a:miter lim="800000"/>
            <a:headEnd/>
            <a:tailEnd/>
          </a:ln>
        </p:spPr>
        <p:txBody>
          <a:bodyPr/>
          <a:lstStyle/>
          <a:p>
            <a:fld id="{FB9EBF9D-2B23-45FE-976B-13D3A1E78E4C}" type="slidenum">
              <a:rPr lang="en-US" smtClean="0">
                <a:ea typeface="ＭＳ Ｐゴシック" pitchFamily="34" charset="-128"/>
              </a:rPr>
              <a:pPr/>
              <a:t>9</a:t>
            </a:fld>
            <a:endParaRPr lang="en-US" dirty="0" smtClean="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smtClean="0"/>
              <a:t>Strategy 3: Nurse Bedside Shift Report Training (Tool 3)</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descr="title.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685800" y="1200149"/>
            <a:ext cx="7772400" cy="2609851"/>
          </a:xfrm>
        </p:spPr>
        <p:txBody>
          <a:bodyPr anchor="b">
            <a:noAutofit/>
          </a:bodyPr>
          <a:lstStyle>
            <a:lvl1pPr>
              <a:lnSpc>
                <a:spcPts val="5400"/>
              </a:lnSpc>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962400"/>
            <a:ext cx="6400800" cy="381000"/>
          </a:xfrm>
        </p:spPr>
        <p:txBody>
          <a:bodyPr anchor="ctr">
            <a:normAutofit/>
          </a:bodyPr>
          <a:lstStyle>
            <a:lvl1pPr marL="0" indent="0" algn="l">
              <a:buNone/>
              <a:defRPr sz="1200">
                <a:solidFill>
                  <a:srgbClr val="6E6E6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C095ED0-09FD-481C-BC20-EAB680F3EE76}" type="datetime1">
              <a:rPr lang="en-US" smtClean="0"/>
              <a:pPr/>
              <a:t>3/17/2014</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3</a:t>
            </a:r>
            <a:r>
              <a:rPr lang="en-US" dirty="0" smtClean="0"/>
              <a:t>: Bedside Shift Report</a:t>
            </a:r>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
        <p:nvSpPr>
          <p:cNvPr id="8" name="TextBox 7"/>
          <p:cNvSpPr txBox="1"/>
          <p:nvPr userDrawn="1"/>
        </p:nvSpPr>
        <p:spPr>
          <a:xfrm>
            <a:off x="685800" y="304800"/>
            <a:ext cx="4495800" cy="276999"/>
          </a:xfrm>
          <a:prstGeom prst="rect">
            <a:avLst/>
          </a:prstGeom>
          <a:noFill/>
        </p:spPr>
        <p:txBody>
          <a:bodyPr wrap="square" rtlCol="0">
            <a:spAutoFit/>
          </a:bodyPr>
          <a:lstStyle/>
          <a:p>
            <a:r>
              <a:rPr lang="en-US" sz="1200" b="1" dirty="0" smtClean="0">
                <a:latin typeface="Corbel" pitchFamily="34" charset="0"/>
              </a:rPr>
              <a:t>Guide</a:t>
            </a:r>
            <a:r>
              <a:rPr lang="en-US" sz="1200" b="1" baseline="0" dirty="0" smtClean="0">
                <a:latin typeface="Corbel" pitchFamily="34" charset="0"/>
              </a:rPr>
              <a:t> to Patient &amp; Family Engagement</a:t>
            </a:r>
            <a:endParaRPr lang="en-US" sz="1200" b="1" dirty="0">
              <a:latin typeface="Corbel" pitchFamily="34"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5068BF-D70D-46DA-B820-DF81E9E13993}" type="datetime1">
              <a:rPr lang="en-US" smtClean="0"/>
              <a:pPr/>
              <a:t>3/17/2014</a:t>
            </a:fld>
            <a:endParaRPr lang="en-US" dirty="0"/>
          </a:p>
        </p:txBody>
      </p:sp>
      <p:sp>
        <p:nvSpPr>
          <p:cNvPr id="5" name="Footer Placeholder 4"/>
          <p:cNvSpPr>
            <a:spLocks noGrp="1"/>
          </p:cNvSpPr>
          <p:nvPr>
            <p:ph type="ftr" sz="quarter" idx="11"/>
          </p:nvPr>
        </p:nvSpPr>
        <p:spPr/>
        <p:txBody>
          <a:bodyPr/>
          <a:lstStyle/>
          <a:p>
            <a:r>
              <a:rPr lang="en-US" dirty="0" smtClean="0"/>
              <a:t>Strategy 1: Patient &amp; Family Advisor Information Session</a:t>
            </a:r>
            <a:endParaRPr lang="en-US" dirty="0"/>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C9FCB-5A57-4500-A833-FA9A6329A87F}" type="datetime1">
              <a:rPr lang="en-US" smtClean="0"/>
              <a:pPr/>
              <a:t>3/17/2014</a:t>
            </a:fld>
            <a:endParaRPr lang="en-US" dirty="0"/>
          </a:p>
        </p:txBody>
      </p:sp>
      <p:sp>
        <p:nvSpPr>
          <p:cNvPr id="5" name="Footer Placeholder 4"/>
          <p:cNvSpPr>
            <a:spLocks noGrp="1"/>
          </p:cNvSpPr>
          <p:nvPr>
            <p:ph type="ftr" sz="quarter" idx="11"/>
          </p:nvPr>
        </p:nvSpPr>
        <p:spPr/>
        <p:txBody>
          <a:bodyPr/>
          <a:lstStyle/>
          <a:p>
            <a:r>
              <a:rPr lang="en-US" dirty="0" smtClean="0"/>
              <a:t>Strategy 1: Patient &amp; Family Advisor Information Session</a:t>
            </a:r>
            <a:endParaRPr lang="en-US" dirty="0"/>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3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4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5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6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7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8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482CC7-C7A0-43D2-B9CB-176EDA37B624}" type="datetime1">
              <a:rPr lang="en-US" smtClean="0"/>
              <a:pPr/>
              <a:t>3/17/2014</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3</a:t>
            </a:r>
            <a:r>
              <a:rPr lang="en-US" dirty="0" smtClean="0"/>
              <a:t>: Bedside Shift Report</a:t>
            </a:r>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section.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title" hasCustomPrompt="1"/>
          </p:nvPr>
        </p:nvSpPr>
        <p:spPr>
          <a:xfrm>
            <a:off x="722313" y="1981200"/>
            <a:ext cx="7772400" cy="1362075"/>
          </a:xfrm>
        </p:spPr>
        <p:txBody>
          <a:bodyPr anchor="b"/>
          <a:lstStyle>
            <a:lvl1pPr algn="l">
              <a:defRPr sz="4000" b="0" cap="none">
                <a:latin typeface="Rockwell"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4267200"/>
            <a:ext cx="7772400" cy="1500187"/>
          </a:xfrm>
        </p:spPr>
        <p:txBody>
          <a:bodyPr anchor="t">
            <a:normAutofit/>
          </a:bodyPr>
          <a:lstStyle>
            <a:lvl1pPr marL="274320" indent="-274320">
              <a:lnSpc>
                <a:spcPts val="3000"/>
              </a:lnSpc>
              <a:buFont typeface="Arial" pitchFamily="34" charset="0"/>
              <a:buChar char="•"/>
              <a:defRPr sz="26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CED7575F-0340-4FAD-8C3F-48F735F00D3C}" type="datetime1">
              <a:rPr lang="en-US" smtClean="0"/>
              <a:pPr/>
              <a:t>3/17/2014</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3</a:t>
            </a:r>
            <a:r>
              <a:rPr lang="en-US" dirty="0" smtClean="0"/>
              <a:t>: Bedside Shift Report</a:t>
            </a:r>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570BAE-9F17-48F2-BCA5-C4AF4ACF62C9}" type="datetime1">
              <a:rPr lang="en-US" smtClean="0"/>
              <a:pPr/>
              <a:t>3/17/2014</a:t>
            </a:fld>
            <a:endParaRPr lang="en-US" dirty="0"/>
          </a:p>
        </p:txBody>
      </p:sp>
      <p:sp>
        <p:nvSpPr>
          <p:cNvPr id="6" name="Footer Placeholder 5"/>
          <p:cNvSpPr>
            <a:spLocks noGrp="1"/>
          </p:cNvSpPr>
          <p:nvPr>
            <p:ph type="ftr" sz="quarter" idx="11"/>
          </p:nvPr>
        </p:nvSpPr>
        <p:spPr/>
        <p:txBody>
          <a:bodyPr/>
          <a:lstStyle/>
          <a:p>
            <a:r>
              <a:rPr lang="en-US" dirty="0" smtClean="0"/>
              <a:t>Strategy 1: Patient &amp; Family Advisor Information Session</a:t>
            </a:r>
            <a:endParaRPr lang="en-US" dirty="0"/>
          </a:p>
        </p:txBody>
      </p:sp>
      <p:sp>
        <p:nvSpPr>
          <p:cNvPr id="7" name="Slide Number Placeholder 6"/>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D05827-DAEF-48D6-BCC2-697F993C6731}" type="datetime1">
              <a:rPr lang="en-US" smtClean="0"/>
              <a:pPr/>
              <a:t>3/17/2014</a:t>
            </a:fld>
            <a:endParaRPr lang="en-US" dirty="0"/>
          </a:p>
        </p:txBody>
      </p:sp>
      <p:sp>
        <p:nvSpPr>
          <p:cNvPr id="8" name="Footer Placeholder 7"/>
          <p:cNvSpPr>
            <a:spLocks noGrp="1"/>
          </p:cNvSpPr>
          <p:nvPr>
            <p:ph type="ftr" sz="quarter" idx="11"/>
          </p:nvPr>
        </p:nvSpPr>
        <p:spPr/>
        <p:txBody>
          <a:bodyPr/>
          <a:lstStyle/>
          <a:p>
            <a:r>
              <a:rPr lang="en-US" dirty="0" smtClean="0"/>
              <a:t>Strategy 1: Patient &amp; Family Advisor Information Session</a:t>
            </a:r>
            <a:endParaRPr lang="en-US" dirty="0"/>
          </a:p>
        </p:txBody>
      </p:sp>
      <p:sp>
        <p:nvSpPr>
          <p:cNvPr id="9" name="Slide Number Placeholder 8"/>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54E3B4-E629-4ABF-9726-B01099005D6C}" type="datetime1">
              <a:rPr lang="en-US" smtClean="0"/>
              <a:pPr/>
              <a:t>3/17/2014</a:t>
            </a:fld>
            <a:endParaRPr lang="en-US" dirty="0"/>
          </a:p>
        </p:txBody>
      </p:sp>
      <p:sp>
        <p:nvSpPr>
          <p:cNvPr id="4" name="Footer Placeholder 3"/>
          <p:cNvSpPr>
            <a:spLocks noGrp="1"/>
          </p:cNvSpPr>
          <p:nvPr>
            <p:ph type="ftr" sz="quarter" idx="11"/>
          </p:nvPr>
        </p:nvSpPr>
        <p:spPr/>
        <p:txBody>
          <a:bodyPr/>
          <a:lstStyle/>
          <a:p>
            <a:r>
              <a:rPr lang="en-US" dirty="0" smtClean="0"/>
              <a:t>Strategy 1: Patient &amp; Family Advisor Information Session</a:t>
            </a:r>
            <a:endParaRPr lang="en-US" dirty="0"/>
          </a:p>
        </p:txBody>
      </p:sp>
      <p:sp>
        <p:nvSpPr>
          <p:cNvPr id="5" name="Slide Number Placeholder 4"/>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3DE6EC-0562-404F-97AF-FD37B3773C50}" type="datetime1">
              <a:rPr lang="en-US" smtClean="0"/>
              <a:pPr/>
              <a:t>3/17/2014</a:t>
            </a:fld>
            <a:endParaRPr lang="en-US" dirty="0"/>
          </a:p>
        </p:txBody>
      </p:sp>
      <p:sp>
        <p:nvSpPr>
          <p:cNvPr id="3" name="Footer Placeholder 2"/>
          <p:cNvSpPr>
            <a:spLocks noGrp="1"/>
          </p:cNvSpPr>
          <p:nvPr>
            <p:ph type="ftr" sz="quarter" idx="11"/>
          </p:nvPr>
        </p:nvSpPr>
        <p:spPr/>
        <p:txBody>
          <a:bodyPr/>
          <a:lstStyle/>
          <a:p>
            <a:r>
              <a:rPr lang="en-US" dirty="0" smtClean="0"/>
              <a:t>Strategy 1: Patient &amp; Family Advisor Information Session</a:t>
            </a:r>
            <a:endParaRPr lang="en-US" dirty="0"/>
          </a:p>
        </p:txBody>
      </p:sp>
      <p:sp>
        <p:nvSpPr>
          <p:cNvPr id="4" name="Slide Number Placeholder 3"/>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CBBFA3-67A3-4E6D-A014-0822690A5A83}" type="datetime1">
              <a:rPr lang="en-US" smtClean="0"/>
              <a:pPr/>
              <a:t>3/17/2014</a:t>
            </a:fld>
            <a:endParaRPr lang="en-US" dirty="0"/>
          </a:p>
        </p:txBody>
      </p:sp>
      <p:sp>
        <p:nvSpPr>
          <p:cNvPr id="6" name="Footer Placeholder 5"/>
          <p:cNvSpPr>
            <a:spLocks noGrp="1"/>
          </p:cNvSpPr>
          <p:nvPr>
            <p:ph type="ftr" sz="quarter" idx="11"/>
          </p:nvPr>
        </p:nvSpPr>
        <p:spPr/>
        <p:txBody>
          <a:bodyPr/>
          <a:lstStyle/>
          <a:p>
            <a:r>
              <a:rPr lang="en-US" dirty="0" smtClean="0"/>
              <a:t>Strategy 1: Patient &amp; Family Advisor Information Session</a:t>
            </a:r>
            <a:endParaRPr lang="en-US" dirty="0"/>
          </a:p>
        </p:txBody>
      </p:sp>
      <p:sp>
        <p:nvSpPr>
          <p:cNvPr id="7" name="Slide Number Placeholder 6"/>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FE786B-5F3A-41A6-81BC-41EC99913450}" type="datetime1">
              <a:rPr lang="en-US" smtClean="0"/>
              <a:pPr/>
              <a:t>3/17/2014</a:t>
            </a:fld>
            <a:endParaRPr lang="en-US" dirty="0"/>
          </a:p>
        </p:txBody>
      </p:sp>
      <p:sp>
        <p:nvSpPr>
          <p:cNvPr id="6" name="Footer Placeholder 5"/>
          <p:cNvSpPr>
            <a:spLocks noGrp="1"/>
          </p:cNvSpPr>
          <p:nvPr>
            <p:ph type="ftr" sz="quarter" idx="11"/>
          </p:nvPr>
        </p:nvSpPr>
        <p:spPr/>
        <p:txBody>
          <a:bodyPr/>
          <a:lstStyle/>
          <a:p>
            <a:r>
              <a:rPr lang="en-US" dirty="0" smtClean="0"/>
              <a:t>Strategy 1: Patient &amp; Family Advisor Information Session</a:t>
            </a:r>
            <a:endParaRPr lang="en-US" dirty="0"/>
          </a:p>
        </p:txBody>
      </p:sp>
      <p:sp>
        <p:nvSpPr>
          <p:cNvPr id="7" name="Slide Number Placeholder 6"/>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0"/>
            <a:ext cx="8229600" cy="8382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960437"/>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800600" y="6356350"/>
            <a:ext cx="1600200" cy="365125"/>
          </a:xfrm>
          <a:prstGeom prst="rect">
            <a:avLst/>
          </a:prstGeom>
        </p:spPr>
        <p:txBody>
          <a:bodyPr vert="horz" lIns="91440" tIns="45720" rIns="91440" bIns="45720" rtlCol="0" anchor="ctr"/>
          <a:lstStyle>
            <a:lvl1pPr algn="l">
              <a:defRPr sz="1200">
                <a:solidFill>
                  <a:srgbClr val="6E6E6E"/>
                </a:solidFill>
                <a:latin typeface="Corbel" pitchFamily="34" charset="0"/>
              </a:defRPr>
            </a:lvl1pPr>
          </a:lstStyle>
          <a:p>
            <a:fld id="{06A891A3-79D8-414E-9CA9-B672D20A0296}" type="datetime1">
              <a:rPr lang="en-US" smtClean="0"/>
              <a:pPr/>
              <a:t>3/17/2014</a:t>
            </a:fld>
            <a:endParaRPr lang="en-US" dirty="0"/>
          </a:p>
        </p:txBody>
      </p:sp>
      <p:sp>
        <p:nvSpPr>
          <p:cNvPr id="5" name="Footer Placeholder 4"/>
          <p:cNvSpPr>
            <a:spLocks noGrp="1"/>
          </p:cNvSpPr>
          <p:nvPr>
            <p:ph type="ftr" sz="quarter" idx="3"/>
          </p:nvPr>
        </p:nvSpPr>
        <p:spPr>
          <a:xfrm>
            <a:off x="533400" y="6356350"/>
            <a:ext cx="4114800" cy="365125"/>
          </a:xfrm>
          <a:prstGeom prst="rect">
            <a:avLst/>
          </a:prstGeom>
        </p:spPr>
        <p:txBody>
          <a:bodyPr vert="horz" lIns="91440" tIns="45720" rIns="91440" bIns="45720" rtlCol="0" anchor="ctr"/>
          <a:lstStyle>
            <a:lvl1pPr algn="l">
              <a:defRPr sz="1200">
                <a:solidFill>
                  <a:srgbClr val="6E6E6E"/>
                </a:solidFill>
                <a:latin typeface="Corbel" pitchFamily="34" charset="0"/>
              </a:defRPr>
            </a:lvl1pPr>
          </a:lstStyle>
          <a:p>
            <a:r>
              <a:rPr lang="en-US" dirty="0" smtClean="0">
                <a:latin typeface="Rockwell" pitchFamily="18" charset="0"/>
              </a:rPr>
              <a:t>Strategy 3</a:t>
            </a:r>
            <a:r>
              <a:rPr lang="en-US" dirty="0" smtClean="0"/>
              <a:t>: Bedside Shift Report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6E6E6E"/>
                </a:solidFill>
                <a:latin typeface="Corbel" pitchFamily="34" charset="0"/>
              </a:defRPr>
            </a:lvl1pPr>
          </a:lstStyle>
          <a:p>
            <a:fld id="{63611735-472E-45BE-B5C5-600BD582DC4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Lst>
  <p:timing>
    <p:tnLst>
      <p:par>
        <p:cTn id="1" dur="indefinite" restart="never" nodeType="tmRoot"/>
      </p:par>
    </p:tnLst>
  </p:timing>
  <p:hf hdr="0" dt="0"/>
  <p:txStyles>
    <p:titleStyle>
      <a:lvl1pPr algn="l" defTabSz="914400" rtl="0" eaLnBrk="1" latinLnBrk="0" hangingPunct="1">
        <a:spcBef>
          <a:spcPct val="0"/>
        </a:spcBef>
        <a:buNone/>
        <a:defRPr sz="3200" kern="1200">
          <a:solidFill>
            <a:srgbClr val="1AA2A6"/>
          </a:solidFill>
          <a:latin typeface="Rockwell" pitchFamily="18" charset="0"/>
          <a:ea typeface="+mj-ea"/>
          <a:cs typeface="+mj-cs"/>
        </a:defRPr>
      </a:lvl1pPr>
    </p:titleStyle>
    <p:bodyStyle>
      <a:lvl1pPr marL="342900" indent="-342900" algn="l" defTabSz="914400" rtl="0" eaLnBrk="1" latinLnBrk="0" hangingPunct="1">
        <a:spcBef>
          <a:spcPct val="20000"/>
        </a:spcBef>
        <a:buClr>
          <a:srgbClr val="1AA2A6"/>
        </a:buClr>
        <a:buFont typeface="Arial" pitchFamily="34" charset="0"/>
        <a:buChar char="•"/>
        <a:defRPr sz="2500" kern="1200">
          <a:solidFill>
            <a:schemeClr val="tx1"/>
          </a:solidFill>
          <a:latin typeface="Corbel" pitchFamily="34" charset="0"/>
          <a:ea typeface="+mn-ea"/>
          <a:cs typeface="+mn-cs"/>
        </a:defRPr>
      </a:lvl1pPr>
      <a:lvl2pPr marL="742950" indent="-285750" algn="l" defTabSz="914400" rtl="0" eaLnBrk="1" latinLnBrk="0" hangingPunct="1">
        <a:spcBef>
          <a:spcPct val="20000"/>
        </a:spcBef>
        <a:buFont typeface="Arial" pitchFamily="34" charset="0"/>
        <a:buChar char="–"/>
        <a:defRPr sz="2300" b="1" kern="1200">
          <a:solidFill>
            <a:srgbClr val="1AA2A6"/>
          </a:solidFill>
          <a:latin typeface="Corbel" pitchFamily="34" charset="0"/>
          <a:ea typeface="+mn-ea"/>
          <a:cs typeface="+mn-cs"/>
        </a:defRPr>
      </a:lvl2pPr>
      <a:lvl3pPr marL="1143000" indent="-228600" algn="l" defTabSz="914400" rtl="0" eaLnBrk="1" latinLnBrk="0" hangingPunct="1">
        <a:spcBef>
          <a:spcPct val="20000"/>
        </a:spcBef>
        <a:buFont typeface="Arial" pitchFamily="34" charset="0"/>
        <a:buChar char="•"/>
        <a:defRPr sz="2300" kern="1200">
          <a:solidFill>
            <a:schemeClr val="tx1"/>
          </a:solidFill>
          <a:latin typeface="Corbel" pitchFamily="34" charset="0"/>
          <a:ea typeface="+mn-ea"/>
          <a:cs typeface="+mn-cs"/>
        </a:defRPr>
      </a:lvl3pPr>
      <a:lvl4pPr marL="1600200" indent="-228600" algn="l" defTabSz="914400" rtl="0" eaLnBrk="1" latinLnBrk="0" hangingPunct="1">
        <a:spcBef>
          <a:spcPct val="20000"/>
        </a:spcBef>
        <a:buFont typeface="Arial" pitchFamily="34" charset="0"/>
        <a:buChar char="–"/>
        <a:defRPr sz="2300" b="1" kern="1200">
          <a:solidFill>
            <a:srgbClr val="1AA2A6"/>
          </a:solidFill>
          <a:latin typeface="Corbel" pitchFamily="34" charset="0"/>
          <a:ea typeface="+mn-ea"/>
          <a:cs typeface="+mn-cs"/>
        </a:defRPr>
      </a:lvl4pPr>
      <a:lvl5pPr marL="2057400" indent="-228600" algn="l" defTabSz="914400" rtl="0" eaLnBrk="1" latinLnBrk="0" hangingPunct="1">
        <a:spcBef>
          <a:spcPct val="20000"/>
        </a:spcBef>
        <a:buFont typeface="Arial" pitchFamily="34" charset="0"/>
        <a:buChar char="»"/>
        <a:defRPr sz="2300" kern="1200">
          <a:solidFill>
            <a:schemeClr val="tx1"/>
          </a:solidFill>
          <a:latin typeface="Corbe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hrq.gov/professionals/systems/hospital/engagingfamilies/video/"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ctrTitle"/>
          </p:nvPr>
        </p:nvSpPr>
        <p:spPr/>
        <p:txBody>
          <a:bodyPr anchor="t" anchorCtr="0"/>
          <a:lstStyle/>
          <a:p>
            <a:pPr>
              <a:lnSpc>
                <a:spcPct val="100000"/>
              </a:lnSpc>
              <a:spcBef>
                <a:spcPts val="0"/>
              </a:spcBef>
              <a:spcAft>
                <a:spcPts val="15000"/>
              </a:spcAft>
            </a:pPr>
            <a:r>
              <a:rPr lang="en-US" sz="1800" dirty="0">
                <a:solidFill>
                  <a:schemeClr val="tx1"/>
                </a:solidFill>
                <a:latin typeface="+mn-lt"/>
                <a:ea typeface="+mn-ea"/>
                <a:cs typeface="+mn-cs"/>
              </a:rPr>
              <a:t>Insert hospital logo </a:t>
            </a:r>
            <a:r>
              <a:rPr lang="en-US" sz="1800" dirty="0" smtClean="0">
                <a:solidFill>
                  <a:schemeClr val="tx1"/>
                </a:solidFill>
                <a:latin typeface="+mn-lt"/>
                <a:ea typeface="+mn-ea"/>
                <a:cs typeface="+mn-cs"/>
              </a:rPr>
              <a:t>here</a:t>
            </a:r>
            <a:br>
              <a:rPr lang="en-US" sz="1800" dirty="0" smtClean="0">
                <a:solidFill>
                  <a:schemeClr val="tx1"/>
                </a:solidFill>
                <a:latin typeface="+mn-lt"/>
                <a:ea typeface="+mn-ea"/>
                <a:cs typeface="+mn-cs"/>
              </a:rPr>
            </a:br>
            <a:r>
              <a:rPr lang="en-US" dirty="0" smtClean="0">
                <a:solidFill>
                  <a:schemeClr val="tx1"/>
                </a:solidFill>
                <a:latin typeface="+mn-lt"/>
                <a:ea typeface="+mn-ea"/>
                <a:cs typeface="+mn-cs"/>
              </a:rPr>
              <a:t/>
            </a:r>
            <a:br>
              <a:rPr lang="en-US" dirty="0" smtClean="0">
                <a:solidFill>
                  <a:schemeClr val="tx1"/>
                </a:solidFill>
                <a:latin typeface="+mn-lt"/>
                <a:ea typeface="+mn-ea"/>
                <a:cs typeface="+mn-cs"/>
              </a:rPr>
            </a:br>
            <a:r>
              <a:rPr lang="en-US" dirty="0" smtClean="0"/>
              <a:t>Nurse Bedside</a:t>
            </a:r>
            <a:br>
              <a:rPr lang="en-US" dirty="0" smtClean="0"/>
            </a:br>
            <a:r>
              <a:rPr lang="en-US" dirty="0" smtClean="0"/>
              <a:t>Shift Report Training</a:t>
            </a:r>
          </a:p>
        </p:txBody>
      </p:sp>
      <p:sp>
        <p:nvSpPr>
          <p:cNvPr id="3" name="Subtitle 2"/>
          <p:cNvSpPr>
            <a:spLocks noGrp="1"/>
          </p:cNvSpPr>
          <p:nvPr>
            <p:ph type="subTitle" idx="1"/>
          </p:nvPr>
        </p:nvSpPr>
        <p:spPr>
          <a:xfrm>
            <a:off x="533400" y="3962400"/>
            <a:ext cx="6400800" cy="2743200"/>
          </a:xfrm>
        </p:spPr>
        <p:txBody>
          <a:bodyPr>
            <a:normAutofit/>
          </a:bodyPr>
          <a:lstStyle/>
          <a:p>
            <a:pPr marL="173038"/>
            <a:r>
              <a:rPr lang="en-US" dirty="0"/>
              <a:t>[Hospital Name  |  Presenter name and title  |  Date of presentation]</a:t>
            </a:r>
          </a:p>
          <a:p>
            <a:pPr>
              <a:spcBef>
                <a:spcPts val="17100"/>
              </a:spcBef>
            </a:pPr>
            <a:r>
              <a:rPr lang="en-US" dirty="0" smtClean="0">
                <a:latin typeface="Rockwell" pitchFamily="18" charset="0"/>
              </a:rPr>
              <a:t>Strategy 3</a:t>
            </a:r>
            <a:r>
              <a:rPr lang="en-US" dirty="0" smtClean="0"/>
              <a:t>: Nurse Bedside Shift Report (Tool 3)</a:t>
            </a:r>
            <a:endParaRPr lang="en-US" dirty="0"/>
          </a:p>
        </p:txBody>
      </p:sp>
      <p:pic>
        <p:nvPicPr>
          <p:cNvPr id="6" name="Picture 5" descr="U.S. Department of Health and Human Services&#10;Agency for Healthcare Research and Quality&#10;Advancing Excellence in Health Care. http://www.ahrq.gov"/>
          <p:cNvPicPr>
            <a:picLocks noChangeAspect="1"/>
          </p:cNvPicPr>
          <p:nvPr/>
        </p:nvPicPr>
        <p:blipFill rotWithShape="1">
          <a:blip r:embed="rId3" cstate="print"/>
          <a:srcRect l="69021" t="87459"/>
          <a:stretch/>
        </p:blipFill>
        <p:spPr>
          <a:xfrm>
            <a:off x="6311278" y="5997952"/>
            <a:ext cx="2832722" cy="86004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What is it like being a patient? (continued)</a:t>
            </a:r>
          </a:p>
        </p:txBody>
      </p:sp>
      <p:sp>
        <p:nvSpPr>
          <p:cNvPr id="15363" name="Rectangle 3"/>
          <p:cNvSpPr>
            <a:spLocks noGrp="1" noChangeArrowheads="1"/>
          </p:cNvSpPr>
          <p:nvPr>
            <p:ph type="body" idx="1"/>
          </p:nvPr>
        </p:nvSpPr>
        <p:spPr/>
        <p:txBody>
          <a:bodyPr/>
          <a:lstStyle/>
          <a:p>
            <a:r>
              <a:rPr lang="en-US" dirty="0" smtClean="0"/>
              <a:t>[</a:t>
            </a:r>
            <a:r>
              <a:rPr lang="en-US" dirty="0" smtClean="0">
                <a:solidFill>
                  <a:srgbClr val="FF0000"/>
                </a:solidFill>
              </a:rPr>
              <a:t>Insert 1 to 2 experiences from real patients or family members, focus on what shift change feels like to the patient or family member</a:t>
            </a:r>
            <a:r>
              <a:rPr lang="en-US" dirty="0" smtClean="0"/>
              <a:t>:</a:t>
            </a:r>
          </a:p>
          <a:p>
            <a:pPr lvl="1"/>
            <a:r>
              <a:rPr lang="en-US" dirty="0" smtClean="0"/>
              <a:t>Live presentation or story</a:t>
            </a:r>
          </a:p>
          <a:p>
            <a:pPr lvl="1"/>
            <a:r>
              <a:rPr lang="en-US" dirty="0" smtClean="0"/>
              <a:t>Video</a:t>
            </a:r>
          </a:p>
          <a:p>
            <a:pPr lvl="1"/>
            <a:r>
              <a:rPr lang="en-US" dirty="0" smtClean="0"/>
              <a:t>Vignette or quote</a:t>
            </a:r>
            <a:r>
              <a:rPr lang="en-US" dirty="0" smtClean="0">
                <a:solidFill>
                  <a:srgbClr val="6E6E6E"/>
                </a:solidFill>
              </a:rPr>
              <a:t>]</a:t>
            </a:r>
          </a:p>
        </p:txBody>
      </p:sp>
      <p:sp>
        <p:nvSpPr>
          <p:cNvPr id="4" name="Slide Number Placeholder 3"/>
          <p:cNvSpPr>
            <a:spLocks noGrp="1"/>
          </p:cNvSpPr>
          <p:nvPr>
            <p:ph type="sldNum" sz="quarter" idx="12"/>
          </p:nvPr>
        </p:nvSpPr>
        <p:spPr/>
        <p:txBody>
          <a:bodyPr/>
          <a:lstStyle/>
          <a:p>
            <a:fld id="{63611735-472E-45BE-B5C5-600BD582DC47}" type="slidenum">
              <a:rPr lang="en-US" smtClean="0"/>
              <a:pPr/>
              <a:t>10</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Bedside shift report</a:t>
            </a:r>
            <a:endParaRPr lang="en-US" dirty="0"/>
          </a:p>
        </p:txBody>
      </p:sp>
      <p:sp>
        <p:nvSpPr>
          <p:cNvPr id="16386" name="Text Placeholder 3"/>
          <p:cNvSpPr>
            <a:spLocks noGrp="1"/>
          </p:cNvSpPr>
          <p:nvPr>
            <p:ph type="body" idx="1"/>
          </p:nvPr>
        </p:nvSpPr>
        <p:spPr/>
        <p:txBody>
          <a:bodyPr/>
          <a:lstStyle/>
          <a:p>
            <a:r>
              <a:rPr lang="en-US" dirty="0" smtClean="0"/>
              <a:t>Critical elements</a:t>
            </a:r>
          </a:p>
          <a:p>
            <a:r>
              <a:rPr lang="en-US" dirty="0" smtClean="0"/>
              <a:t>Benefits</a:t>
            </a:r>
          </a:p>
          <a:p>
            <a:r>
              <a:rPr lang="en-US" dirty="0" smtClean="0"/>
              <a:t>Challenges</a:t>
            </a:r>
          </a:p>
        </p:txBody>
      </p:sp>
      <p:sp>
        <p:nvSpPr>
          <p:cNvPr id="4" name="Slide Number Placeholder 3"/>
          <p:cNvSpPr>
            <a:spLocks noGrp="1"/>
          </p:cNvSpPr>
          <p:nvPr>
            <p:ph type="sldNum" sz="quarter" idx="12"/>
          </p:nvPr>
        </p:nvSpPr>
        <p:spPr/>
        <p:txBody>
          <a:bodyPr/>
          <a:lstStyle/>
          <a:p>
            <a:fld id="{63611735-472E-45BE-B5C5-600BD582DC47}" type="slidenum">
              <a:rPr lang="en-US" smtClean="0"/>
              <a:pPr/>
              <a:t>11</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t>What is bedside shift report?</a:t>
            </a:r>
          </a:p>
        </p:txBody>
      </p:sp>
      <p:sp>
        <p:nvSpPr>
          <p:cNvPr id="17411" name="Rectangle 3"/>
          <p:cNvSpPr>
            <a:spLocks noGrp="1" noChangeArrowheads="1"/>
          </p:cNvSpPr>
          <p:nvPr>
            <p:ph type="body" idx="1"/>
          </p:nvPr>
        </p:nvSpPr>
        <p:spPr/>
        <p:txBody>
          <a:bodyPr/>
          <a:lstStyle/>
          <a:p>
            <a:r>
              <a:rPr lang="en-US" dirty="0" smtClean="0"/>
              <a:t>Nursing staff conducts shift change reports</a:t>
            </a:r>
            <a:br>
              <a:rPr lang="en-US" dirty="0" smtClean="0"/>
            </a:br>
            <a:r>
              <a:rPr lang="en-US" dirty="0" smtClean="0"/>
              <a:t>at the patient’s bedside</a:t>
            </a:r>
          </a:p>
          <a:p>
            <a:r>
              <a:rPr lang="en-US" dirty="0" smtClean="0"/>
              <a:t>Patient can identify a family member</a:t>
            </a:r>
            <a:br>
              <a:rPr lang="en-US" dirty="0" smtClean="0"/>
            </a:br>
            <a:r>
              <a:rPr lang="en-US" dirty="0" smtClean="0"/>
              <a:t>or close friend to participate</a:t>
            </a:r>
          </a:p>
          <a:p>
            <a:r>
              <a:rPr lang="en-US" dirty="0" smtClean="0"/>
              <a:t>Report should take about 5 minutes per patient</a:t>
            </a:r>
          </a:p>
          <a:p>
            <a:r>
              <a:rPr lang="en-US" dirty="0" smtClean="0"/>
              <a:t>Purpose: </a:t>
            </a:r>
          </a:p>
          <a:p>
            <a:pPr lvl="1"/>
            <a:r>
              <a:rPr lang="en-US" dirty="0" smtClean="0"/>
              <a:t>To engage the patient and family in hospital care </a:t>
            </a:r>
          </a:p>
          <a:p>
            <a:pPr lvl="1"/>
            <a:r>
              <a:rPr lang="en-US" dirty="0" smtClean="0"/>
              <a:t>To share accurate and useful information between nurses, patients, and families</a:t>
            </a:r>
          </a:p>
        </p:txBody>
      </p:sp>
      <p:sp>
        <p:nvSpPr>
          <p:cNvPr id="4" name="Slide Number Placeholder 3"/>
          <p:cNvSpPr>
            <a:spLocks noGrp="1"/>
          </p:cNvSpPr>
          <p:nvPr>
            <p:ph type="sldNum" sz="quarter" idx="12"/>
          </p:nvPr>
        </p:nvSpPr>
        <p:spPr/>
        <p:txBody>
          <a:bodyPr/>
          <a:lstStyle/>
          <a:p>
            <a:fld id="{63611735-472E-45BE-B5C5-600BD582DC47}" type="slidenum">
              <a:rPr lang="en-US" smtClean="0"/>
              <a:pPr/>
              <a:t>12</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Critical elements of bedside shift report</a:t>
            </a:r>
          </a:p>
        </p:txBody>
      </p:sp>
      <p:sp>
        <p:nvSpPr>
          <p:cNvPr id="18435" name="Content Placeholder 2"/>
          <p:cNvSpPr>
            <a:spLocks noGrp="1"/>
          </p:cNvSpPr>
          <p:nvPr>
            <p:ph idx="1"/>
          </p:nvPr>
        </p:nvSpPr>
        <p:spPr/>
        <p:txBody>
          <a:bodyPr/>
          <a:lstStyle/>
          <a:p>
            <a:r>
              <a:rPr lang="en-US" dirty="0" smtClean="0"/>
              <a:t>Introduce the nursing staff, patient, and family. </a:t>
            </a:r>
          </a:p>
          <a:p>
            <a:r>
              <a:rPr lang="en-US" dirty="0" smtClean="0"/>
              <a:t>Invite the patient and family to participate</a:t>
            </a:r>
          </a:p>
          <a:p>
            <a:r>
              <a:rPr lang="en-US" dirty="0" smtClean="0"/>
              <a:t>Open medical record or electronic work station</a:t>
            </a:r>
            <a:br>
              <a:rPr lang="en-US" dirty="0" smtClean="0"/>
            </a:br>
            <a:r>
              <a:rPr lang="en-US" dirty="0" smtClean="0"/>
              <a:t>in the patient’s room</a:t>
            </a:r>
          </a:p>
          <a:p>
            <a:r>
              <a:rPr lang="en-US" dirty="0" smtClean="0"/>
              <a:t>Conduct a verbal SBAR report with the patient and family, using words they can understand</a:t>
            </a:r>
          </a:p>
          <a:p>
            <a:r>
              <a:rPr lang="en-US" dirty="0" smtClean="0"/>
              <a:t>Conduct a focused assessment of the patient and a safety assessment of the room</a:t>
            </a:r>
          </a:p>
          <a:p>
            <a:r>
              <a:rPr lang="en-US" dirty="0" smtClean="0"/>
              <a:t>Review tasks that need to be done</a:t>
            </a:r>
          </a:p>
          <a:p>
            <a:r>
              <a:rPr lang="en-US" dirty="0" smtClean="0"/>
              <a:t>Identify needs and concerns of the patient and family</a:t>
            </a:r>
          </a:p>
        </p:txBody>
      </p:sp>
      <p:sp>
        <p:nvSpPr>
          <p:cNvPr id="4" name="Slide Number Placeholder 3"/>
          <p:cNvSpPr>
            <a:spLocks noGrp="1"/>
          </p:cNvSpPr>
          <p:nvPr>
            <p:ph type="sldNum" sz="quarter" idx="12"/>
          </p:nvPr>
        </p:nvSpPr>
        <p:spPr/>
        <p:txBody>
          <a:bodyPr/>
          <a:lstStyle/>
          <a:p>
            <a:fld id="{63611735-472E-45BE-B5C5-600BD582DC47}" type="slidenum">
              <a:rPr lang="en-US" smtClean="0"/>
              <a:pPr/>
              <a:t>13</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Benefits of bedside shift report for patients</a:t>
            </a:r>
          </a:p>
        </p:txBody>
      </p:sp>
      <p:sp>
        <p:nvSpPr>
          <p:cNvPr id="19459" name="Content Placeholder 2"/>
          <p:cNvSpPr>
            <a:spLocks noGrp="1"/>
          </p:cNvSpPr>
          <p:nvPr>
            <p:ph idx="1"/>
          </p:nvPr>
        </p:nvSpPr>
        <p:spPr/>
        <p:txBody>
          <a:bodyPr>
            <a:normAutofit/>
          </a:bodyPr>
          <a:lstStyle/>
          <a:p>
            <a:r>
              <a:rPr lang="en-US" dirty="0" smtClean="0"/>
              <a:t>Acknowledges patients as partners</a:t>
            </a:r>
          </a:p>
          <a:p>
            <a:pPr lvl="1"/>
            <a:r>
              <a:rPr lang="en-US" dirty="0" smtClean="0"/>
              <a:t>“You do get the feeling of at least being wanted. You’re not just a patient in the bed.” </a:t>
            </a:r>
          </a:p>
          <a:p>
            <a:pPr lvl="1"/>
            <a:r>
              <a:rPr lang="en-US" dirty="0" smtClean="0"/>
              <a:t>“It makes you feel like you’re involved.”</a:t>
            </a:r>
          </a:p>
          <a:p>
            <a:r>
              <a:rPr lang="en-US" dirty="0" smtClean="0"/>
              <a:t>Builds trust in the care process</a:t>
            </a:r>
          </a:p>
          <a:p>
            <a:pPr lvl="1"/>
            <a:r>
              <a:rPr lang="en-US" dirty="0" smtClean="0"/>
              <a:t>Shows the patient how much nurses know and do</a:t>
            </a:r>
            <a:br>
              <a:rPr lang="en-US" dirty="0" smtClean="0"/>
            </a:br>
            <a:r>
              <a:rPr lang="en-US" dirty="0" smtClean="0"/>
              <a:t>for them</a:t>
            </a:r>
          </a:p>
          <a:p>
            <a:pPr lvl="1"/>
            <a:r>
              <a:rPr lang="en-US" dirty="0" smtClean="0"/>
              <a:t>Shows teamwork among the nursing staff, reassuring the patient that everyone knows what is going on with them</a:t>
            </a:r>
          </a:p>
        </p:txBody>
      </p:sp>
      <p:sp>
        <p:nvSpPr>
          <p:cNvPr id="4" name="Slide Number Placeholder 3"/>
          <p:cNvSpPr>
            <a:spLocks noGrp="1"/>
          </p:cNvSpPr>
          <p:nvPr>
            <p:ph type="sldNum" sz="quarter" idx="12"/>
          </p:nvPr>
        </p:nvSpPr>
        <p:spPr/>
        <p:txBody>
          <a:bodyPr/>
          <a:lstStyle/>
          <a:p>
            <a:fld id="{63611735-472E-45BE-B5C5-600BD582DC47}" type="slidenum">
              <a:rPr lang="en-US" smtClean="0"/>
              <a:pPr/>
              <a:t>14</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90000"/>
              </a:lnSpc>
            </a:pPr>
            <a:r>
              <a:rPr lang="en-US" dirty="0" smtClean="0"/>
              <a:t>Benefits of bedside shift report for patients (continued)</a:t>
            </a:r>
            <a:endParaRPr lang="en-US" dirty="0"/>
          </a:p>
        </p:txBody>
      </p:sp>
      <p:sp>
        <p:nvSpPr>
          <p:cNvPr id="3" name="Content Placeholder 2"/>
          <p:cNvSpPr>
            <a:spLocks noGrp="1"/>
          </p:cNvSpPr>
          <p:nvPr>
            <p:ph idx="1"/>
          </p:nvPr>
        </p:nvSpPr>
        <p:spPr/>
        <p:txBody>
          <a:bodyPr/>
          <a:lstStyle/>
          <a:p>
            <a:r>
              <a:rPr lang="en-US" dirty="0" smtClean="0"/>
              <a:t>Encourages </a:t>
            </a:r>
            <a:r>
              <a:rPr lang="en-US" dirty="0"/>
              <a:t>patient and family engagement</a:t>
            </a:r>
          </a:p>
          <a:p>
            <a:pPr lvl="1"/>
            <a:r>
              <a:rPr lang="en-US" dirty="0"/>
              <a:t>Gives </a:t>
            </a:r>
            <a:r>
              <a:rPr lang="en-US" dirty="0" smtClean="0"/>
              <a:t>the patient </a:t>
            </a:r>
            <a:r>
              <a:rPr lang="en-US" dirty="0"/>
              <a:t>and family an opportunity to ask questions and correct any inaccuracies in </a:t>
            </a:r>
            <a:r>
              <a:rPr lang="en-US" dirty="0" smtClean="0"/>
              <a:t>handoff</a:t>
            </a:r>
            <a:endParaRPr lang="en-US" dirty="0"/>
          </a:p>
          <a:p>
            <a:pPr lvl="1"/>
            <a:r>
              <a:rPr lang="en-US" dirty="0"/>
              <a:t>Informs </a:t>
            </a:r>
            <a:r>
              <a:rPr lang="en-US" dirty="0" smtClean="0"/>
              <a:t>the patient </a:t>
            </a:r>
            <a:r>
              <a:rPr lang="en-US" dirty="0"/>
              <a:t>and family members about the patient’s care throughout the </a:t>
            </a:r>
            <a:r>
              <a:rPr lang="en-US" dirty="0" smtClean="0"/>
              <a:t>stay and helps with the transition </a:t>
            </a:r>
            <a:r>
              <a:rPr lang="en-US" dirty="0"/>
              <a:t>to </a:t>
            </a:r>
            <a:r>
              <a:rPr lang="en-US" dirty="0" smtClean="0"/>
              <a:t>home</a:t>
            </a:r>
            <a:endParaRPr lang="en-US" dirty="0"/>
          </a:p>
        </p:txBody>
      </p:sp>
      <p:sp>
        <p:nvSpPr>
          <p:cNvPr id="4" name="Footer Placeholder 3"/>
          <p:cNvSpPr>
            <a:spLocks noGrp="1"/>
          </p:cNvSpPr>
          <p:nvPr>
            <p:ph type="ftr" sz="quarter" idx="11"/>
          </p:nvPr>
        </p:nvSpPr>
        <p:spPr/>
        <p:txBody>
          <a:bodyPr/>
          <a:lstStyle/>
          <a:p>
            <a:r>
              <a:rPr lang="en-US" smtClean="0">
                <a:latin typeface="Rockwell" pitchFamily="18" charset="0"/>
              </a:rPr>
              <a:t>Strategy 3</a:t>
            </a:r>
            <a:r>
              <a:rPr lang="en-US" smtClean="0"/>
              <a:t>: Bedside Shift Report</a:t>
            </a:r>
            <a:endParaRPr lang="en-US" dirty="0" smtClean="0"/>
          </a:p>
        </p:txBody>
      </p:sp>
      <p:sp>
        <p:nvSpPr>
          <p:cNvPr id="5" name="Slide Number Placeholder 4"/>
          <p:cNvSpPr>
            <a:spLocks noGrp="1"/>
          </p:cNvSpPr>
          <p:nvPr>
            <p:ph type="sldNum" sz="quarter" idx="12"/>
          </p:nvPr>
        </p:nvSpPr>
        <p:spPr/>
        <p:txBody>
          <a:bodyPr/>
          <a:lstStyle/>
          <a:p>
            <a:fld id="{63611735-472E-45BE-B5C5-600BD582DC47}" type="slidenum">
              <a:rPr lang="en-US" smtClean="0"/>
              <a:pPr/>
              <a:t>15</a:t>
            </a:fld>
            <a:endParaRPr lang="en-US" dirty="0"/>
          </a:p>
        </p:txBody>
      </p:sp>
    </p:spTree>
    <p:extLst>
      <p:ext uri="{BB962C8B-B14F-4D97-AF65-F5344CB8AC3E}">
        <p14:creationId xmlns:p14="http://schemas.microsoft.com/office/powerpoint/2010/main" val="2539935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Benefits of bedside shift report for nurses</a:t>
            </a:r>
          </a:p>
        </p:txBody>
      </p:sp>
      <p:sp>
        <p:nvSpPr>
          <p:cNvPr id="21507" name="Content Placeholder 2"/>
          <p:cNvSpPr>
            <a:spLocks noGrp="1"/>
          </p:cNvSpPr>
          <p:nvPr>
            <p:ph idx="1"/>
          </p:nvPr>
        </p:nvSpPr>
        <p:spPr/>
        <p:txBody>
          <a:bodyPr/>
          <a:lstStyle/>
          <a:p>
            <a:r>
              <a:rPr lang="en-US" dirty="0" smtClean="0"/>
              <a:t>Better information about the patient’s condition</a:t>
            </a:r>
          </a:p>
          <a:p>
            <a:r>
              <a:rPr lang="en-US" dirty="0" smtClean="0"/>
              <a:t>Accountability</a:t>
            </a:r>
          </a:p>
          <a:p>
            <a:r>
              <a:rPr lang="en-US" dirty="0" smtClean="0"/>
              <a:t>Time management</a:t>
            </a:r>
          </a:p>
          <a:p>
            <a:r>
              <a:rPr lang="en-US" dirty="0" smtClean="0"/>
              <a:t>Patient safety</a:t>
            </a:r>
          </a:p>
        </p:txBody>
      </p:sp>
      <p:sp>
        <p:nvSpPr>
          <p:cNvPr id="4" name="Slide Number Placeholder 3"/>
          <p:cNvSpPr>
            <a:spLocks noGrp="1"/>
          </p:cNvSpPr>
          <p:nvPr>
            <p:ph type="sldNum" sz="quarter" idx="12"/>
          </p:nvPr>
        </p:nvSpPr>
        <p:spPr/>
        <p:txBody>
          <a:bodyPr/>
          <a:lstStyle/>
          <a:p>
            <a:fld id="{63611735-472E-45BE-B5C5-600BD582DC47}" type="slidenum">
              <a:rPr lang="en-US" smtClean="0"/>
              <a:pPr/>
              <a:t>16</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Video of bedside shift report</a:t>
            </a:r>
          </a:p>
        </p:txBody>
      </p:sp>
      <p:pic>
        <p:nvPicPr>
          <p:cNvPr id="7" name="Picture 6" descr="Screenshot of a video of a bedside shift report that can be viewed online (http://www.youtube.com/watch?v=PIlzIvXpSDY).">
            <a:hlinkClick r:id="rId3"/>
          </p:cNvPr>
          <p:cNvPicPr>
            <a:picLocks noChangeAspect="1"/>
          </p:cNvPicPr>
          <p:nvPr/>
        </p:nvPicPr>
        <p:blipFill rotWithShape="1">
          <a:blip r:embed="rId4" cstate="print">
            <a:extLst>
              <a:ext uri="{28A0092B-C50C-407E-A947-70E740481C1C}">
                <a14:useLocalDpi xmlns:a14="http://schemas.microsoft.com/office/drawing/2010/main" val="0"/>
              </a:ext>
            </a:extLst>
          </a:blip>
          <a:srcRect b="10177"/>
          <a:stretch/>
        </p:blipFill>
        <p:spPr>
          <a:xfrm>
            <a:off x="1676400" y="1789127"/>
            <a:ext cx="5791200" cy="3292540"/>
          </a:xfrm>
          <a:prstGeom prst="rect">
            <a:avLst/>
          </a:prstGeom>
        </p:spPr>
      </p:pic>
      <p:sp>
        <p:nvSpPr>
          <p:cNvPr id="5" name="Footer Placeholder 4"/>
          <p:cNvSpPr>
            <a:spLocks noGrp="1"/>
          </p:cNvSpPr>
          <p:nvPr>
            <p:ph type="ftr" sz="quarter" idx="11"/>
          </p:nvPr>
        </p:nvSpPr>
        <p:spPr/>
        <p:txBody>
          <a:bodyPr/>
          <a:lstStyle/>
          <a:p>
            <a:r>
              <a:rPr lang="en-US" smtClean="0"/>
              <a:t>Strategy 3: Nurse Bedside Shift Report (Tool 3)</a:t>
            </a:r>
            <a:endParaRPr lang="en-US" dirty="0" smtClean="0"/>
          </a:p>
        </p:txBody>
      </p:sp>
      <p:sp>
        <p:nvSpPr>
          <p:cNvPr id="4" name="Slide Number Placeholder 3"/>
          <p:cNvSpPr>
            <a:spLocks noGrp="1"/>
          </p:cNvSpPr>
          <p:nvPr>
            <p:ph type="sldNum" sz="quarter" idx="12"/>
          </p:nvPr>
        </p:nvSpPr>
        <p:spPr/>
        <p:txBody>
          <a:bodyPr/>
          <a:lstStyle/>
          <a:p>
            <a:fld id="{63611735-472E-45BE-B5C5-600BD582DC47}"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Video of bedside shift report (continued)</a:t>
            </a:r>
          </a:p>
        </p:txBody>
      </p:sp>
      <p:sp>
        <p:nvSpPr>
          <p:cNvPr id="22531" name="Content Placeholder 2"/>
          <p:cNvSpPr>
            <a:spLocks noGrp="1"/>
          </p:cNvSpPr>
          <p:nvPr>
            <p:ph idx="1"/>
          </p:nvPr>
        </p:nvSpPr>
        <p:spPr/>
        <p:txBody>
          <a:bodyPr/>
          <a:lstStyle/>
          <a:p>
            <a:r>
              <a:rPr lang="en-US" dirty="0" smtClean="0"/>
              <a:t>Discussion questions:</a:t>
            </a:r>
          </a:p>
          <a:p>
            <a:pPr lvl="1"/>
            <a:r>
              <a:rPr lang="en-US" dirty="0" smtClean="0"/>
              <a:t>What are the overall impressions of the bedside shift report?</a:t>
            </a:r>
          </a:p>
          <a:p>
            <a:pPr lvl="1"/>
            <a:r>
              <a:rPr lang="en-US" dirty="0" smtClean="0"/>
              <a:t>What went well?</a:t>
            </a:r>
          </a:p>
          <a:p>
            <a:pPr lvl="1"/>
            <a:r>
              <a:rPr lang="en-US" dirty="0" smtClean="0"/>
              <a:t>What could have been done differently?</a:t>
            </a:r>
          </a:p>
          <a:p>
            <a:pPr lvl="1"/>
            <a:r>
              <a:rPr lang="en-US" dirty="0" smtClean="0"/>
              <a:t>What questions or concerns do you have about bedside shift report?</a:t>
            </a:r>
          </a:p>
        </p:txBody>
      </p:sp>
      <p:sp>
        <p:nvSpPr>
          <p:cNvPr id="4" name="Slide Number Placeholder 3"/>
          <p:cNvSpPr>
            <a:spLocks noGrp="1"/>
          </p:cNvSpPr>
          <p:nvPr>
            <p:ph type="sldNum" sz="quarter" idx="12"/>
          </p:nvPr>
        </p:nvSpPr>
        <p:spPr/>
        <p:txBody>
          <a:bodyPr/>
          <a:lstStyle/>
          <a:p>
            <a:fld id="{63611735-472E-45BE-B5C5-600BD582DC47}" type="slidenum">
              <a:rPr lang="en-US" smtClean="0"/>
              <a:pPr/>
              <a:t>18</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Tips for bedside shift report</a:t>
            </a:r>
          </a:p>
        </p:txBody>
      </p:sp>
      <p:sp>
        <p:nvSpPr>
          <p:cNvPr id="23555" name="Content Placeholder 2"/>
          <p:cNvSpPr>
            <a:spLocks noGrp="1"/>
          </p:cNvSpPr>
          <p:nvPr>
            <p:ph idx="1"/>
          </p:nvPr>
        </p:nvSpPr>
        <p:spPr/>
        <p:txBody>
          <a:bodyPr/>
          <a:lstStyle/>
          <a:p>
            <a:r>
              <a:rPr lang="en-US" dirty="0" smtClean="0"/>
              <a:t>Invite patients and family at admission to participate using bedside shift report brochure (Tool 1)</a:t>
            </a:r>
          </a:p>
          <a:p>
            <a:r>
              <a:rPr lang="en-US" dirty="0" smtClean="0"/>
              <a:t>Use checklist to facilitate bedside shift report (Tool 2)</a:t>
            </a:r>
          </a:p>
          <a:p>
            <a:r>
              <a:rPr lang="en-US" dirty="0" smtClean="0"/>
              <a:t>Don’t address a problem with the room or situation outgoing nurse in front of the patient </a:t>
            </a:r>
          </a:p>
          <a:p>
            <a:r>
              <a:rPr lang="en-US" dirty="0" smtClean="0"/>
              <a:t>Thank the nurse going off duty if everything is in good shape</a:t>
            </a:r>
          </a:p>
        </p:txBody>
      </p:sp>
      <p:sp>
        <p:nvSpPr>
          <p:cNvPr id="4" name="Slide Number Placeholder 3"/>
          <p:cNvSpPr>
            <a:spLocks noGrp="1"/>
          </p:cNvSpPr>
          <p:nvPr>
            <p:ph type="sldNum" sz="quarter" idx="12"/>
          </p:nvPr>
        </p:nvSpPr>
        <p:spPr/>
        <p:txBody>
          <a:bodyPr/>
          <a:lstStyle/>
          <a:p>
            <a:fld id="{63611735-472E-45BE-B5C5-600BD582DC47}" type="slidenum">
              <a:rPr lang="en-US" smtClean="0"/>
              <a:pPr/>
              <a:t>19</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Today’s session</a:t>
            </a:r>
          </a:p>
        </p:txBody>
      </p:sp>
      <p:sp>
        <p:nvSpPr>
          <p:cNvPr id="6147" name="Content Placeholder 2"/>
          <p:cNvSpPr>
            <a:spLocks noGrp="1"/>
          </p:cNvSpPr>
          <p:nvPr>
            <p:ph idx="1"/>
          </p:nvPr>
        </p:nvSpPr>
        <p:spPr/>
        <p:txBody>
          <a:bodyPr/>
          <a:lstStyle/>
          <a:p>
            <a:r>
              <a:rPr lang="en-US" dirty="0" smtClean="0"/>
              <a:t>What is patient and family engagement?</a:t>
            </a:r>
          </a:p>
          <a:p>
            <a:r>
              <a:rPr lang="en-US" dirty="0" smtClean="0"/>
              <a:t>What are the components of bedside shift report?</a:t>
            </a:r>
          </a:p>
          <a:p>
            <a:r>
              <a:rPr lang="en-US" dirty="0" smtClean="0"/>
              <a:t>What are the benefits and challenges</a:t>
            </a:r>
            <a:br>
              <a:rPr lang="en-US" dirty="0" smtClean="0"/>
            </a:br>
            <a:r>
              <a:rPr lang="en-US" dirty="0" smtClean="0"/>
              <a:t>of bedside shift report?</a:t>
            </a:r>
          </a:p>
          <a:p>
            <a:r>
              <a:rPr lang="en-US" dirty="0" smtClean="0"/>
              <a:t>What does HIPAA say about bedside shift report?</a:t>
            </a:r>
          </a:p>
          <a:p>
            <a:r>
              <a:rPr lang="en-US" dirty="0" smtClean="0"/>
              <a:t>Practice exercises</a:t>
            </a:r>
          </a:p>
        </p:txBody>
      </p:sp>
      <p:sp>
        <p:nvSpPr>
          <p:cNvPr id="4" name="Slide Number Placeholder 3"/>
          <p:cNvSpPr>
            <a:spLocks noGrp="1"/>
          </p:cNvSpPr>
          <p:nvPr>
            <p:ph type="sldNum" sz="quarter" idx="12"/>
          </p:nvPr>
        </p:nvSpPr>
        <p:spPr/>
        <p:txBody>
          <a:bodyPr/>
          <a:lstStyle/>
          <a:p>
            <a:fld id="{63611735-472E-45BE-B5C5-600BD582DC47}" type="slidenum">
              <a:rPr lang="en-US" smtClean="0"/>
              <a:pPr/>
              <a:t>2</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Potential challenges</a:t>
            </a:r>
          </a:p>
        </p:txBody>
      </p:sp>
      <p:sp>
        <p:nvSpPr>
          <p:cNvPr id="24579" name="Content Placeholder 2"/>
          <p:cNvSpPr>
            <a:spLocks noGrp="1"/>
          </p:cNvSpPr>
          <p:nvPr>
            <p:ph idx="1"/>
          </p:nvPr>
        </p:nvSpPr>
        <p:spPr/>
        <p:txBody>
          <a:bodyPr/>
          <a:lstStyle/>
          <a:p>
            <a:r>
              <a:rPr lang="en-US" dirty="0" smtClean="0"/>
              <a:t>Unknown visitors or family in the room</a:t>
            </a:r>
          </a:p>
          <a:p>
            <a:r>
              <a:rPr lang="en-US" dirty="0" smtClean="0"/>
              <a:t>New diagnosis or information patient is not yet aware of (e.g., waiting for doctor to discuss)</a:t>
            </a:r>
          </a:p>
          <a:p>
            <a:r>
              <a:rPr lang="en-US" dirty="0" smtClean="0"/>
              <a:t>Patient is asleep</a:t>
            </a:r>
          </a:p>
          <a:p>
            <a:r>
              <a:rPr lang="en-US" dirty="0" smtClean="0"/>
              <a:t>Patient is noncompliant and you need to share </a:t>
            </a:r>
            <a:br>
              <a:rPr lang="en-US" dirty="0" smtClean="0"/>
            </a:br>
            <a:r>
              <a:rPr lang="en-US" dirty="0" smtClean="0"/>
              <a:t>information with oncoming nurse</a:t>
            </a:r>
          </a:p>
          <a:p>
            <a:r>
              <a:rPr lang="en-US" dirty="0" smtClean="0"/>
              <a:t>Patient or family has a complex question or needs a lengthy clarification</a:t>
            </a:r>
          </a:p>
          <a:p>
            <a:r>
              <a:rPr lang="en-US" dirty="0" smtClean="0"/>
              <a:t>Semi-private rooms and HIPAA concerns</a:t>
            </a:r>
          </a:p>
        </p:txBody>
      </p:sp>
      <p:sp>
        <p:nvSpPr>
          <p:cNvPr id="4" name="Slide Number Placeholder 3"/>
          <p:cNvSpPr>
            <a:spLocks noGrp="1"/>
          </p:cNvSpPr>
          <p:nvPr>
            <p:ph type="sldNum" sz="quarter" idx="12"/>
          </p:nvPr>
        </p:nvSpPr>
        <p:spPr/>
        <p:txBody>
          <a:bodyPr/>
          <a:lstStyle/>
          <a:p>
            <a:fld id="{63611735-472E-45BE-B5C5-600BD582DC47}" type="slidenum">
              <a:rPr lang="en-US" smtClean="0"/>
              <a:pPr/>
              <a:t>20</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spcBef>
                <a:spcPts val="1800"/>
              </a:spcBef>
            </a:pPr>
            <a:r>
              <a:rPr lang="en-US" dirty="0" smtClean="0"/>
              <a:t>HIPAA and Bedside Shift Report</a:t>
            </a:r>
            <a:br>
              <a:rPr lang="en-US" dirty="0" smtClean="0"/>
            </a:br>
            <a:r>
              <a:rPr lang="en-US" sz="1600" dirty="0" smtClean="0"/>
              <a:t>Adapted from Emory University Bedside Shift Report Bundle Training</a:t>
            </a:r>
            <a:endParaRPr lang="en-US" sz="1600" dirty="0"/>
          </a:p>
        </p:txBody>
      </p:sp>
      <p:sp>
        <p:nvSpPr>
          <p:cNvPr id="3" name="Slide Number Placeholder 2"/>
          <p:cNvSpPr>
            <a:spLocks noGrp="1"/>
          </p:cNvSpPr>
          <p:nvPr>
            <p:ph type="sldNum" sz="quarter" idx="12"/>
          </p:nvPr>
        </p:nvSpPr>
        <p:spPr/>
        <p:txBody>
          <a:bodyPr/>
          <a:lstStyle/>
          <a:p>
            <a:fld id="{63611735-472E-45BE-B5C5-600BD582DC47}" type="slidenum">
              <a:rPr lang="en-US" smtClean="0"/>
              <a:pPr/>
              <a:t>21</a:t>
            </a:fld>
            <a:endParaRPr lang="en-US" dirty="0"/>
          </a:p>
        </p:txBody>
      </p:sp>
      <p:sp>
        <p:nvSpPr>
          <p:cNvPr id="4" name="Footer Placeholder 3"/>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t>Addressing HIPAA concerns</a:t>
            </a:r>
          </a:p>
        </p:txBody>
      </p:sp>
      <p:sp>
        <p:nvSpPr>
          <p:cNvPr id="26627" name="Content Placeholder 2"/>
          <p:cNvSpPr>
            <a:spLocks noGrp="1"/>
          </p:cNvSpPr>
          <p:nvPr>
            <p:ph idx="1"/>
          </p:nvPr>
        </p:nvSpPr>
        <p:spPr/>
        <p:txBody>
          <a:bodyPr/>
          <a:lstStyle/>
          <a:p>
            <a:r>
              <a:rPr lang="en-US" dirty="0" smtClean="0"/>
              <a:t>Health information can be disclosed for:</a:t>
            </a:r>
          </a:p>
          <a:p>
            <a:pPr lvl="1"/>
            <a:r>
              <a:rPr lang="en-US" dirty="0" smtClean="0"/>
              <a:t>Treatment</a:t>
            </a:r>
          </a:p>
          <a:p>
            <a:pPr lvl="1"/>
            <a:r>
              <a:rPr lang="en-US" dirty="0" smtClean="0"/>
              <a:t>Health care operations</a:t>
            </a:r>
          </a:p>
          <a:p>
            <a:pPr lvl="1"/>
            <a:r>
              <a:rPr lang="en-US" dirty="0" smtClean="0"/>
              <a:t>Payment</a:t>
            </a:r>
          </a:p>
          <a:p>
            <a:r>
              <a:rPr lang="en-US" dirty="0" smtClean="0"/>
              <a:t>HIPAA acknowledges incidental disclosures may occur</a:t>
            </a:r>
          </a:p>
          <a:p>
            <a:r>
              <a:rPr lang="en-US" dirty="0" smtClean="0"/>
              <a:t>Not a HIPAA violation as long as</a:t>
            </a:r>
          </a:p>
          <a:p>
            <a:pPr lvl="1"/>
            <a:r>
              <a:rPr lang="en-US" dirty="0" smtClean="0"/>
              <a:t>Take reasonable safeguards to protect privacy</a:t>
            </a:r>
          </a:p>
          <a:p>
            <a:pPr lvl="1"/>
            <a:r>
              <a:rPr lang="en-US" dirty="0"/>
              <a:t>D</a:t>
            </a:r>
            <a:r>
              <a:rPr lang="en-US" dirty="0" smtClean="0"/>
              <a:t>isclose only or use the minimum necessary information</a:t>
            </a:r>
          </a:p>
        </p:txBody>
      </p:sp>
      <p:sp>
        <p:nvSpPr>
          <p:cNvPr id="4" name="Slide Number Placeholder 3"/>
          <p:cNvSpPr>
            <a:spLocks noGrp="1"/>
          </p:cNvSpPr>
          <p:nvPr>
            <p:ph type="sldNum" sz="quarter" idx="12"/>
          </p:nvPr>
        </p:nvSpPr>
        <p:spPr/>
        <p:txBody>
          <a:bodyPr/>
          <a:lstStyle/>
          <a:p>
            <a:fld id="{63611735-472E-45BE-B5C5-600BD582DC47}" type="slidenum">
              <a:rPr lang="en-US" smtClean="0"/>
              <a:pPr/>
              <a:t>22</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Addressing </a:t>
            </a:r>
            <a:r>
              <a:rPr lang="en-US" dirty="0" err="1" smtClean="0"/>
              <a:t>HIPAA</a:t>
            </a:r>
            <a:r>
              <a:rPr lang="en-US" dirty="0" smtClean="0"/>
              <a:t> concerns (continued)</a:t>
            </a:r>
          </a:p>
        </p:txBody>
      </p:sp>
      <p:sp>
        <p:nvSpPr>
          <p:cNvPr id="24579" name="Content Placeholder 2"/>
          <p:cNvSpPr>
            <a:spLocks noGrp="1"/>
          </p:cNvSpPr>
          <p:nvPr>
            <p:ph idx="1"/>
          </p:nvPr>
        </p:nvSpPr>
        <p:spPr/>
        <p:txBody>
          <a:bodyPr/>
          <a:lstStyle/>
          <a:p>
            <a:r>
              <a:rPr lang="en-US" dirty="0" smtClean="0"/>
              <a:t>Is a covered entity required to prevent any incidental use or disclosure of protected health information?</a:t>
            </a:r>
          </a:p>
          <a:p>
            <a:r>
              <a:rPr lang="en-US" dirty="0" smtClean="0"/>
              <a:t>Answer: No. The HIPAA Privacy Rule does not require that all risk of incidental use or disclosure be eliminated to satisfy its standards. Rather, the rule requires only that covered entities implement reasonable safeguards to limit incidental uses or disclosures. See 45 CFR 164.530(c)(2).</a:t>
            </a:r>
          </a:p>
        </p:txBody>
      </p:sp>
      <p:sp>
        <p:nvSpPr>
          <p:cNvPr id="4" name="Slide Number Placeholder 3"/>
          <p:cNvSpPr>
            <a:spLocks noGrp="1"/>
          </p:cNvSpPr>
          <p:nvPr>
            <p:ph type="sldNum" sz="quarter" idx="12"/>
          </p:nvPr>
        </p:nvSpPr>
        <p:spPr/>
        <p:txBody>
          <a:bodyPr/>
          <a:lstStyle/>
          <a:p>
            <a:fld id="{63611735-472E-45BE-B5C5-600BD582DC47}" type="slidenum">
              <a:rPr lang="en-US" smtClean="0"/>
              <a:pPr/>
              <a:t>23</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Addressing </a:t>
            </a:r>
            <a:r>
              <a:rPr lang="en-US" dirty="0" err="1" smtClean="0"/>
              <a:t>HIPAA</a:t>
            </a:r>
            <a:r>
              <a:rPr lang="en-US" dirty="0" smtClean="0"/>
              <a:t> concerns </a:t>
            </a:r>
            <a:r>
              <a:rPr lang="en-US" dirty="0"/>
              <a:t>(</a:t>
            </a:r>
            <a:r>
              <a:rPr lang="en-US" dirty="0" smtClean="0"/>
              <a:t>continued 2)</a:t>
            </a:r>
          </a:p>
        </p:txBody>
      </p:sp>
      <p:sp>
        <p:nvSpPr>
          <p:cNvPr id="25603" name="Content Placeholder 2"/>
          <p:cNvSpPr>
            <a:spLocks noGrp="1"/>
          </p:cNvSpPr>
          <p:nvPr>
            <p:ph idx="1"/>
          </p:nvPr>
        </p:nvSpPr>
        <p:spPr/>
        <p:txBody>
          <a:bodyPr/>
          <a:lstStyle/>
          <a:p>
            <a:r>
              <a:rPr lang="en-US" dirty="0" smtClean="0"/>
              <a:t>Can physicians and nurses engage in confidential conversations with other providers or with patients,</a:t>
            </a:r>
            <a:br>
              <a:rPr lang="en-US" dirty="0" smtClean="0"/>
            </a:br>
            <a:r>
              <a:rPr lang="en-US" dirty="0" smtClean="0"/>
              <a:t>even if there is a possibility that they could be overheard?</a:t>
            </a:r>
          </a:p>
          <a:p>
            <a:r>
              <a:rPr lang="en-US" dirty="0" smtClean="0"/>
              <a:t>Answer: Yes. HIPAA does not prohibit providers from talking to each other and to their patients. Providers’ primary consideration is the appropriate treatment of</a:t>
            </a:r>
            <a:br>
              <a:rPr lang="en-US" dirty="0" smtClean="0"/>
            </a:br>
            <a:r>
              <a:rPr lang="en-US" dirty="0" smtClean="0"/>
              <a:t>their patients.</a:t>
            </a:r>
          </a:p>
        </p:txBody>
      </p:sp>
      <p:sp>
        <p:nvSpPr>
          <p:cNvPr id="4" name="Slide Number Placeholder 3"/>
          <p:cNvSpPr>
            <a:spLocks noGrp="1"/>
          </p:cNvSpPr>
          <p:nvPr>
            <p:ph type="sldNum" sz="quarter" idx="12"/>
          </p:nvPr>
        </p:nvSpPr>
        <p:spPr/>
        <p:txBody>
          <a:bodyPr/>
          <a:lstStyle/>
          <a:p>
            <a:fld id="{63611735-472E-45BE-B5C5-600BD582DC47}" type="slidenum">
              <a:rPr lang="en-US" smtClean="0"/>
              <a:pPr/>
              <a:t>24</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Addressing </a:t>
            </a:r>
            <a:r>
              <a:rPr lang="en-US" dirty="0" err="1" smtClean="0"/>
              <a:t>HIPAA</a:t>
            </a:r>
            <a:r>
              <a:rPr lang="en-US" dirty="0" smtClean="0"/>
              <a:t> concerns </a:t>
            </a:r>
            <a:r>
              <a:rPr lang="en-US" dirty="0"/>
              <a:t>(</a:t>
            </a:r>
            <a:r>
              <a:rPr lang="en-US" dirty="0" smtClean="0"/>
              <a:t>continued 3)</a:t>
            </a:r>
          </a:p>
        </p:txBody>
      </p:sp>
      <p:sp>
        <p:nvSpPr>
          <p:cNvPr id="29699" name="Content Placeholder 2"/>
          <p:cNvSpPr>
            <a:spLocks noGrp="1"/>
          </p:cNvSpPr>
          <p:nvPr>
            <p:ph idx="1"/>
          </p:nvPr>
        </p:nvSpPr>
        <p:spPr/>
        <p:txBody>
          <a:bodyPr/>
          <a:lstStyle/>
          <a:p>
            <a:r>
              <a:rPr lang="en-US" dirty="0" smtClean="0"/>
              <a:t>Oral communications often must occur freely and quickly. Covered entities are free to engage in communications as required for quick, effective, and high-quality health care. For example:</a:t>
            </a:r>
          </a:p>
          <a:p>
            <a:pPr lvl="1"/>
            <a:r>
              <a:rPr lang="en-US" dirty="0" smtClean="0"/>
              <a:t>Coordinate services at nursing stations</a:t>
            </a:r>
          </a:p>
          <a:p>
            <a:pPr lvl="1"/>
            <a:r>
              <a:rPr lang="en-US" dirty="0" smtClean="0"/>
              <a:t>Discuss a patient’s condition or treatment regimen in the patient’s semiprivate room</a:t>
            </a:r>
          </a:p>
          <a:p>
            <a:pPr lvl="1"/>
            <a:r>
              <a:rPr lang="en-US" dirty="0" smtClean="0"/>
              <a:t>Discuss a patient’s condition during training rounds in an academic or training institution</a:t>
            </a:r>
          </a:p>
        </p:txBody>
      </p:sp>
      <p:sp>
        <p:nvSpPr>
          <p:cNvPr id="4" name="Slide Number Placeholder 3"/>
          <p:cNvSpPr>
            <a:spLocks noGrp="1"/>
          </p:cNvSpPr>
          <p:nvPr>
            <p:ph type="sldNum" sz="quarter" idx="12"/>
          </p:nvPr>
        </p:nvSpPr>
        <p:spPr/>
        <p:txBody>
          <a:bodyPr/>
          <a:lstStyle/>
          <a:p>
            <a:fld id="{63611735-472E-45BE-B5C5-600BD582DC47}" type="slidenum">
              <a:rPr lang="en-US" smtClean="0"/>
              <a:pPr/>
              <a:t>25</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Practice exercises</a:t>
            </a:r>
            <a:endParaRPr lang="en-US" dirty="0"/>
          </a:p>
        </p:txBody>
      </p:sp>
      <p:sp>
        <p:nvSpPr>
          <p:cNvPr id="3" name="Slide Number Placeholder 2"/>
          <p:cNvSpPr>
            <a:spLocks noGrp="1"/>
          </p:cNvSpPr>
          <p:nvPr>
            <p:ph type="sldNum" sz="quarter" idx="12"/>
          </p:nvPr>
        </p:nvSpPr>
        <p:spPr/>
        <p:txBody>
          <a:bodyPr/>
          <a:lstStyle/>
          <a:p>
            <a:fld id="{63611735-472E-45BE-B5C5-600BD582DC47}" type="slidenum">
              <a:rPr lang="en-US" smtClean="0"/>
              <a:pPr/>
              <a:t>26</a:t>
            </a:fld>
            <a:endParaRPr lang="en-US" dirty="0"/>
          </a:p>
        </p:txBody>
      </p:sp>
      <p:sp>
        <p:nvSpPr>
          <p:cNvPr id="4" name="Footer Placeholder 3"/>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t>Option 1: Role play vignette </a:t>
            </a:r>
          </a:p>
        </p:txBody>
      </p:sp>
      <p:sp>
        <p:nvSpPr>
          <p:cNvPr id="31747" name="Rectangle 3"/>
          <p:cNvSpPr>
            <a:spLocks noGrp="1" noChangeArrowheads="1"/>
          </p:cNvSpPr>
          <p:nvPr>
            <p:ph type="body" idx="1"/>
          </p:nvPr>
        </p:nvSpPr>
        <p:spPr/>
        <p:txBody>
          <a:bodyPr>
            <a:normAutofit lnSpcReduction="10000"/>
          </a:bodyPr>
          <a:lstStyle/>
          <a:p>
            <a:pPr>
              <a:spcAft>
                <a:spcPts val="1200"/>
              </a:spcAft>
            </a:pPr>
            <a:r>
              <a:rPr lang="en-US" dirty="0" smtClean="0"/>
              <a:t>Jack, a 64-year-old male with a history of chronic obstructive pulmonary disease, hypertension, and type 2 diabetes, was admitted to the unit this afternoon from the Emergency Department. His symptoms were severe morning headache with occasional vomiting for 3 days, chest pain, and shortness of breath. He received a dose of Zofran for vomiting before being brought up to the unit. During the initial nursing assessment, the nurse noticed a large bruise on his elbow and hip related to a recent fall. </a:t>
            </a:r>
          </a:p>
          <a:p>
            <a:r>
              <a:rPr lang="en-US" dirty="0" smtClean="0"/>
              <a:t>It is time for evening shift change. During shift change, Jack notes he is slightly disoriented and drowsy and his headache has returned.</a:t>
            </a:r>
          </a:p>
        </p:txBody>
      </p:sp>
      <p:sp>
        <p:nvSpPr>
          <p:cNvPr id="4" name="Slide Number Placeholder 3"/>
          <p:cNvSpPr>
            <a:spLocks noGrp="1"/>
          </p:cNvSpPr>
          <p:nvPr>
            <p:ph type="sldNum" sz="quarter" idx="12"/>
          </p:nvPr>
        </p:nvSpPr>
        <p:spPr/>
        <p:txBody>
          <a:bodyPr/>
          <a:lstStyle/>
          <a:p>
            <a:fld id="{63611735-472E-45BE-B5C5-600BD582DC47}" type="slidenum">
              <a:rPr lang="en-US" smtClean="0"/>
              <a:pPr/>
              <a:t>27</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t>Option 1: Role play vignette (continued)</a:t>
            </a:r>
          </a:p>
        </p:txBody>
      </p:sp>
      <p:sp>
        <p:nvSpPr>
          <p:cNvPr id="32771" name="Rectangle 3"/>
          <p:cNvSpPr>
            <a:spLocks noGrp="1" noChangeArrowheads="1"/>
          </p:cNvSpPr>
          <p:nvPr>
            <p:ph type="body" idx="1"/>
          </p:nvPr>
        </p:nvSpPr>
        <p:spPr/>
        <p:txBody>
          <a:bodyPr/>
          <a:lstStyle/>
          <a:p>
            <a:r>
              <a:rPr lang="en-US" dirty="0" smtClean="0"/>
              <a:t>Debrief</a:t>
            </a:r>
          </a:p>
          <a:p>
            <a:pPr lvl="1"/>
            <a:r>
              <a:rPr lang="en-US" dirty="0" smtClean="0"/>
              <a:t>What did the nurses and Jack say to each other?</a:t>
            </a:r>
          </a:p>
          <a:p>
            <a:pPr lvl="1"/>
            <a:r>
              <a:rPr lang="en-US" dirty="0" smtClean="0"/>
              <a:t>How did you each feel during this interaction?</a:t>
            </a:r>
          </a:p>
          <a:p>
            <a:pPr lvl="1"/>
            <a:r>
              <a:rPr lang="en-US" dirty="0" smtClean="0"/>
              <a:t>What went really well?</a:t>
            </a:r>
          </a:p>
          <a:p>
            <a:pPr lvl="1"/>
            <a:r>
              <a:rPr lang="en-US" dirty="0" smtClean="0"/>
              <a:t>What could have been done differently?</a:t>
            </a:r>
          </a:p>
          <a:p>
            <a:pPr lvl="1"/>
            <a:r>
              <a:rPr lang="en-US" dirty="0" smtClean="0"/>
              <a:t>Anything else?</a:t>
            </a:r>
          </a:p>
        </p:txBody>
      </p:sp>
      <p:sp>
        <p:nvSpPr>
          <p:cNvPr id="4" name="Slide Number Placeholder 3"/>
          <p:cNvSpPr>
            <a:spLocks noGrp="1"/>
          </p:cNvSpPr>
          <p:nvPr>
            <p:ph type="sldNum" sz="quarter" idx="12"/>
          </p:nvPr>
        </p:nvSpPr>
        <p:spPr/>
        <p:txBody>
          <a:bodyPr/>
          <a:lstStyle/>
          <a:p>
            <a:fld id="{63611735-472E-45BE-B5C5-600BD582DC47}" type="slidenum">
              <a:rPr lang="en-US" smtClean="0"/>
              <a:pPr/>
              <a:t>28</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smtClean="0"/>
              <a:t>Option 2: Small group discussion</a:t>
            </a:r>
          </a:p>
        </p:txBody>
      </p:sp>
      <p:sp>
        <p:nvSpPr>
          <p:cNvPr id="33795" name="Content Placeholder 2"/>
          <p:cNvSpPr>
            <a:spLocks noGrp="1"/>
          </p:cNvSpPr>
          <p:nvPr>
            <p:ph idx="1"/>
          </p:nvPr>
        </p:nvSpPr>
        <p:spPr/>
        <p:txBody>
          <a:bodyPr/>
          <a:lstStyle/>
          <a:p>
            <a:r>
              <a:rPr lang="en-US" dirty="0" smtClean="0"/>
              <a:t>Break into groups of </a:t>
            </a:r>
            <a:r>
              <a:rPr lang="en-US" dirty="0" smtClean="0">
                <a:solidFill>
                  <a:srgbClr val="FF0000"/>
                </a:solidFill>
              </a:rPr>
              <a:t>X</a:t>
            </a:r>
            <a:r>
              <a:rPr lang="en-US" dirty="0" smtClean="0"/>
              <a:t> with one patient/family advisor in each group</a:t>
            </a:r>
          </a:p>
          <a:p>
            <a:r>
              <a:rPr lang="en-US" dirty="0" smtClean="0"/>
              <a:t>Each person should discuss experience with shift report:  </a:t>
            </a:r>
            <a:r>
              <a:rPr lang="en-US" dirty="0"/>
              <a:t>W</a:t>
            </a:r>
            <a:r>
              <a:rPr lang="en-US" dirty="0" smtClean="0"/>
              <a:t>hat went well, what did not go well</a:t>
            </a:r>
          </a:p>
          <a:p>
            <a:r>
              <a:rPr lang="en-US" dirty="0" smtClean="0"/>
              <a:t>Report back to large group</a:t>
            </a:r>
          </a:p>
        </p:txBody>
      </p:sp>
      <p:sp>
        <p:nvSpPr>
          <p:cNvPr id="4" name="Slide Number Placeholder 3"/>
          <p:cNvSpPr>
            <a:spLocks noGrp="1"/>
          </p:cNvSpPr>
          <p:nvPr>
            <p:ph type="sldNum" sz="quarter" idx="12"/>
          </p:nvPr>
        </p:nvSpPr>
        <p:spPr/>
        <p:txBody>
          <a:bodyPr/>
          <a:lstStyle/>
          <a:p>
            <a:fld id="{63611735-472E-45BE-B5C5-600BD582DC47}" type="slidenum">
              <a:rPr lang="en-US" smtClean="0"/>
              <a:pPr/>
              <a:t>29</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What is patient</a:t>
            </a:r>
            <a:br>
              <a:rPr lang="en-US" dirty="0" smtClean="0"/>
            </a:br>
            <a:r>
              <a:rPr lang="en-US" dirty="0" smtClean="0"/>
              <a:t>and family engagement?</a:t>
            </a:r>
            <a:endParaRPr lang="en-US" dirty="0"/>
          </a:p>
        </p:txBody>
      </p:sp>
      <p:sp>
        <p:nvSpPr>
          <p:cNvPr id="3" name="Slide Number Placeholder 2"/>
          <p:cNvSpPr>
            <a:spLocks noGrp="1"/>
          </p:cNvSpPr>
          <p:nvPr>
            <p:ph type="sldNum" sz="quarter" idx="12"/>
          </p:nvPr>
        </p:nvSpPr>
        <p:spPr/>
        <p:txBody>
          <a:bodyPr/>
          <a:lstStyle/>
          <a:p>
            <a:fld id="{63611735-472E-45BE-B5C5-600BD582DC47}" type="slidenum">
              <a:rPr lang="en-US" smtClean="0"/>
              <a:pPr/>
              <a:t>3</a:t>
            </a:fld>
            <a:endParaRPr lang="en-US" dirty="0"/>
          </a:p>
        </p:txBody>
      </p:sp>
      <p:sp>
        <p:nvSpPr>
          <p:cNvPr id="4" name="Footer Placeholder 3"/>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smtClean="0"/>
              <a:t>Final thoughts</a:t>
            </a:r>
          </a:p>
        </p:txBody>
      </p:sp>
      <p:sp>
        <p:nvSpPr>
          <p:cNvPr id="34819" name="Rectangle 3"/>
          <p:cNvSpPr>
            <a:spLocks noGrp="1" noChangeArrowheads="1"/>
          </p:cNvSpPr>
          <p:nvPr>
            <p:ph type="body" idx="1"/>
          </p:nvPr>
        </p:nvSpPr>
        <p:spPr/>
        <p:txBody>
          <a:bodyPr/>
          <a:lstStyle/>
          <a:p>
            <a:r>
              <a:rPr lang="en-US" dirty="0" smtClean="0"/>
              <a:t>Our hospital is committed to patient and family engagement — everyone plays a critical part</a:t>
            </a:r>
          </a:p>
          <a:p>
            <a:r>
              <a:rPr lang="en-US" dirty="0" smtClean="0"/>
              <a:t>Patients and families won’t engage if they believe that you don’t want them to—it is simply too risky for them </a:t>
            </a:r>
          </a:p>
          <a:p>
            <a:r>
              <a:rPr lang="en-US" dirty="0" smtClean="0"/>
              <a:t>Your job is to make it safe for them to be involved, not just as patients but as partners in their care</a:t>
            </a:r>
          </a:p>
        </p:txBody>
      </p:sp>
      <p:sp>
        <p:nvSpPr>
          <p:cNvPr id="4" name="Slide Number Placeholder 3"/>
          <p:cNvSpPr>
            <a:spLocks noGrp="1"/>
          </p:cNvSpPr>
          <p:nvPr>
            <p:ph type="sldNum" sz="quarter" idx="12"/>
          </p:nvPr>
        </p:nvSpPr>
        <p:spPr/>
        <p:txBody>
          <a:bodyPr/>
          <a:lstStyle/>
          <a:p>
            <a:fld id="{63611735-472E-45BE-B5C5-600BD582DC47}" type="slidenum">
              <a:rPr lang="en-US" smtClean="0"/>
              <a:pPr/>
              <a:t>30</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smtClean="0"/>
              <a:t>Thank you</a:t>
            </a:r>
          </a:p>
        </p:txBody>
      </p:sp>
      <p:sp>
        <p:nvSpPr>
          <p:cNvPr id="32771" name="Content Placeholder 2"/>
          <p:cNvSpPr>
            <a:spLocks noGrp="1"/>
          </p:cNvSpPr>
          <p:nvPr>
            <p:ph idx="1"/>
          </p:nvPr>
        </p:nvSpPr>
        <p:spPr/>
        <p:txBody>
          <a:bodyPr/>
          <a:lstStyle/>
          <a:p>
            <a:r>
              <a:rPr lang="en-US" dirty="0" smtClean="0"/>
              <a:t>For questions or more information</a:t>
            </a:r>
          </a:p>
          <a:p>
            <a:pPr lvl="1"/>
            <a:r>
              <a:rPr lang="en-US" dirty="0" smtClean="0"/>
              <a:t>[</a:t>
            </a:r>
            <a:r>
              <a:rPr lang="en-US" dirty="0" smtClean="0">
                <a:solidFill>
                  <a:srgbClr val="FF0000"/>
                </a:solidFill>
              </a:rPr>
              <a:t>Insert name, phone number, and email</a:t>
            </a:r>
            <a:r>
              <a:rPr lang="en-US" dirty="0" smtClean="0"/>
              <a:t>]</a:t>
            </a:r>
          </a:p>
        </p:txBody>
      </p:sp>
      <p:sp>
        <p:nvSpPr>
          <p:cNvPr id="4" name="Slide Number Placeholder 3"/>
          <p:cNvSpPr>
            <a:spLocks noGrp="1"/>
          </p:cNvSpPr>
          <p:nvPr>
            <p:ph type="sldNum" sz="quarter" idx="12"/>
          </p:nvPr>
        </p:nvSpPr>
        <p:spPr/>
        <p:txBody>
          <a:bodyPr/>
          <a:lstStyle/>
          <a:p>
            <a:fld id="{63611735-472E-45BE-B5C5-600BD582DC47}" type="slidenum">
              <a:rPr lang="en-US" smtClean="0"/>
              <a:pPr/>
              <a:t>31</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What is patient and family engagement?</a:t>
            </a:r>
          </a:p>
        </p:txBody>
      </p:sp>
      <p:sp>
        <p:nvSpPr>
          <p:cNvPr id="10243" name="Content Placeholder 2"/>
          <p:cNvSpPr>
            <a:spLocks noGrp="1"/>
          </p:cNvSpPr>
          <p:nvPr>
            <p:ph idx="1"/>
          </p:nvPr>
        </p:nvSpPr>
        <p:spPr/>
        <p:txBody>
          <a:bodyPr/>
          <a:lstStyle/>
          <a:p>
            <a:pPr>
              <a:buNone/>
            </a:pPr>
            <a:r>
              <a:rPr lang="en-US" dirty="0" smtClean="0"/>
              <a:t>Patient and family engagement:</a:t>
            </a:r>
          </a:p>
          <a:p>
            <a:r>
              <a:rPr lang="en-US" dirty="0" smtClean="0"/>
              <a:t>Creates an environment where patients, families, clinicians, and hospital staff all work together as partners to improve the quality and safety of hospital care </a:t>
            </a:r>
          </a:p>
          <a:p>
            <a:r>
              <a:rPr lang="en-US" dirty="0" smtClean="0"/>
              <a:t>Involves patients and family members as:</a:t>
            </a:r>
          </a:p>
          <a:p>
            <a:pPr lvl="1"/>
            <a:r>
              <a:rPr lang="en-US" dirty="0" smtClean="0"/>
              <a:t>Members of the health care team</a:t>
            </a:r>
          </a:p>
          <a:p>
            <a:pPr lvl="1"/>
            <a:r>
              <a:rPr lang="en-US" dirty="0" smtClean="0"/>
              <a:t>Advisors working with clinicians and leaders to improve policies and procedures</a:t>
            </a:r>
          </a:p>
        </p:txBody>
      </p:sp>
      <p:sp>
        <p:nvSpPr>
          <p:cNvPr id="8" name="Footer Placeholder 7"/>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
        <p:nvSpPr>
          <p:cNvPr id="9" name="Slide Number Placeholder 8"/>
          <p:cNvSpPr>
            <a:spLocks noGrp="1"/>
          </p:cNvSpPr>
          <p:nvPr>
            <p:ph type="sldNum" sz="quarter" idx="12"/>
          </p:nvPr>
        </p:nvSpPr>
        <p:spPr/>
        <p:txBody>
          <a:bodyPr/>
          <a:lstStyle/>
          <a:p>
            <a:fld id="{63611735-472E-45BE-B5C5-600BD582DC47}"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and family-centered care</a:t>
            </a:r>
            <a:endParaRPr lang="en-US" dirty="0"/>
          </a:p>
        </p:txBody>
      </p:sp>
      <p:sp>
        <p:nvSpPr>
          <p:cNvPr id="3" name="Content Placeholder 2"/>
          <p:cNvSpPr>
            <a:spLocks noGrp="1"/>
          </p:cNvSpPr>
          <p:nvPr>
            <p:ph idx="1"/>
          </p:nvPr>
        </p:nvSpPr>
        <p:spPr/>
        <p:txBody>
          <a:bodyPr/>
          <a:lstStyle/>
          <a:p>
            <a:pPr lvl="0"/>
            <a:r>
              <a:rPr lang="en-US" sz="2800" dirty="0"/>
              <a:t>Patient and family engagement is an important part of providing patient- and family-centered care</a:t>
            </a:r>
            <a:endParaRPr lang="en-US" sz="2400" dirty="0"/>
          </a:p>
          <a:p>
            <a:pPr lvl="0"/>
            <a:r>
              <a:rPr lang="en-US" sz="2800" dirty="0"/>
              <a:t>Core concepts of patient- and family-centered care:</a:t>
            </a:r>
            <a:endParaRPr lang="en-US" sz="2400" dirty="0"/>
          </a:p>
          <a:p>
            <a:pPr lvl="1"/>
            <a:r>
              <a:rPr lang="en-US" sz="2400" dirty="0"/>
              <a:t>Dignity and respect</a:t>
            </a:r>
            <a:endParaRPr lang="en-US" sz="2000" dirty="0"/>
          </a:p>
          <a:p>
            <a:pPr lvl="1"/>
            <a:r>
              <a:rPr lang="en-US" sz="2400" dirty="0"/>
              <a:t>Information sharing</a:t>
            </a:r>
            <a:endParaRPr lang="en-US" sz="2000" dirty="0"/>
          </a:p>
          <a:p>
            <a:pPr lvl="1"/>
            <a:r>
              <a:rPr lang="en-US" sz="2400" dirty="0"/>
              <a:t>Involvement</a:t>
            </a:r>
            <a:endParaRPr lang="en-US" sz="2000" dirty="0"/>
          </a:p>
          <a:p>
            <a:pPr lvl="1"/>
            <a:r>
              <a:rPr lang="en-US" sz="2400" dirty="0" smtClean="0"/>
              <a:t>Collaboration</a:t>
            </a:r>
            <a:endParaRPr lang="en-US" sz="2000" dirty="0"/>
          </a:p>
        </p:txBody>
      </p:sp>
      <p:sp>
        <p:nvSpPr>
          <p:cNvPr id="4" name="Footer Placeholder 3"/>
          <p:cNvSpPr>
            <a:spLocks noGrp="1"/>
          </p:cNvSpPr>
          <p:nvPr>
            <p:ph type="ftr" sz="quarter" idx="11"/>
          </p:nvPr>
        </p:nvSpPr>
        <p:spPr/>
        <p:txBody>
          <a:bodyPr/>
          <a:lstStyle/>
          <a:p>
            <a:r>
              <a:rPr lang="en-US" smtClean="0">
                <a:latin typeface="Rockwell" pitchFamily="18" charset="0"/>
              </a:rPr>
              <a:t>Strategy 3</a:t>
            </a:r>
            <a:r>
              <a:rPr lang="en-US" smtClean="0"/>
              <a:t>: Bedside Shift Report</a:t>
            </a:r>
            <a:endParaRPr lang="en-US" dirty="0" smtClean="0"/>
          </a:p>
        </p:txBody>
      </p:sp>
      <p:sp>
        <p:nvSpPr>
          <p:cNvPr id="5" name="Slide Number Placeholder 4"/>
          <p:cNvSpPr>
            <a:spLocks noGrp="1"/>
          </p:cNvSpPr>
          <p:nvPr>
            <p:ph type="sldNum" sz="quarter" idx="12"/>
          </p:nvPr>
        </p:nvSpPr>
        <p:spPr/>
        <p:txBody>
          <a:bodyPr/>
          <a:lstStyle/>
          <a:p>
            <a:fld id="{63611735-472E-45BE-B5C5-600BD582DC47}" type="slidenum">
              <a:rPr lang="en-US" smtClean="0"/>
              <a:pPr/>
              <a:t>5</a:t>
            </a:fld>
            <a:endParaRPr lang="en-US" dirty="0"/>
          </a:p>
        </p:txBody>
      </p:sp>
    </p:spTree>
    <p:extLst>
      <p:ext uri="{BB962C8B-B14F-4D97-AF65-F5344CB8AC3E}">
        <p14:creationId xmlns:p14="http://schemas.microsoft.com/office/powerpoint/2010/main" val="13000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patient and family engagement?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t>
            </a:r>
            <a:r>
              <a:rPr lang="en-US" dirty="0" smtClean="0">
                <a:solidFill>
                  <a:srgbClr val="FF0000"/>
                </a:solidFill>
              </a:rPr>
              <a:t>Adapt to hospital</a:t>
            </a:r>
            <a:r>
              <a:rPr lang="en-US" dirty="0" smtClean="0"/>
              <a:t>]</a:t>
            </a:r>
          </a:p>
          <a:p>
            <a:pPr marL="347663" indent="-347663"/>
            <a:r>
              <a:rPr lang="en-US" dirty="0" smtClean="0"/>
              <a:t>[</a:t>
            </a:r>
            <a:r>
              <a:rPr lang="en-US" dirty="0" smtClean="0">
                <a:solidFill>
                  <a:srgbClr val="FF0000"/>
                </a:solidFill>
              </a:rPr>
              <a:t>Include story from leadership about importance of patient and family engagement and goals for effort</a:t>
            </a:r>
            <a:r>
              <a:rPr lang="en-US" dirty="0" smtClean="0"/>
              <a:t>]</a:t>
            </a:r>
          </a:p>
          <a:p>
            <a:r>
              <a:rPr lang="en-US" dirty="0" smtClean="0"/>
              <a:t>Research shows patient-centered approaches can improve:</a:t>
            </a:r>
          </a:p>
          <a:p>
            <a:pPr lvl="1"/>
            <a:r>
              <a:rPr lang="en-US" dirty="0" smtClean="0"/>
              <a:t>Patient safety</a:t>
            </a:r>
          </a:p>
          <a:p>
            <a:pPr lvl="1"/>
            <a:r>
              <a:rPr lang="en-US" dirty="0" smtClean="0"/>
              <a:t>Patient outcomes, including emotional health, functioning, and pain control</a:t>
            </a:r>
          </a:p>
          <a:p>
            <a:pPr lvl="1"/>
            <a:r>
              <a:rPr lang="en-US" dirty="0" smtClean="0"/>
              <a:t>Patient experience</a:t>
            </a:r>
          </a:p>
          <a:p>
            <a:pPr marL="347663" lvl="0" indent="-347663"/>
            <a:r>
              <a:rPr lang="en-US" dirty="0" smtClean="0">
                <a:solidFill>
                  <a:prstClr val="black"/>
                </a:solidFill>
              </a:rPr>
              <a:t>[</a:t>
            </a:r>
            <a:r>
              <a:rPr lang="en-US" dirty="0" smtClean="0">
                <a:solidFill>
                  <a:srgbClr val="FF0000"/>
                </a:solidFill>
              </a:rPr>
              <a:t>Include specific goals / data for hospital</a:t>
            </a:r>
            <a:r>
              <a:rPr lang="en-US" dirty="0" smtClean="0">
                <a:solidFill>
                  <a:prstClr val="black"/>
                </a:solidFill>
              </a:rPr>
              <a:t>]</a:t>
            </a:r>
            <a:endParaRPr lang="en-US" dirty="0" smtClean="0"/>
          </a:p>
        </p:txBody>
      </p:sp>
      <p:sp>
        <p:nvSpPr>
          <p:cNvPr id="4" name="Footer Placeholder 3"/>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
        <p:nvSpPr>
          <p:cNvPr id="5" name="Slide Number Placeholder 4"/>
          <p:cNvSpPr>
            <a:spLocks noGrp="1"/>
          </p:cNvSpPr>
          <p:nvPr>
            <p:ph type="sldNum" sz="quarter" idx="12"/>
          </p:nvPr>
        </p:nvSpPr>
        <p:spPr/>
        <p:txBody>
          <a:bodyPr/>
          <a:lstStyle/>
          <a:p>
            <a:fld id="{63611735-472E-45BE-B5C5-600BD582DC47}"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focus on bedside shift report?</a:t>
            </a:r>
            <a:endParaRPr lang="en-US" dirty="0"/>
          </a:p>
        </p:txBody>
      </p:sp>
      <p:sp>
        <p:nvSpPr>
          <p:cNvPr id="3" name="Content Placeholder 2"/>
          <p:cNvSpPr>
            <a:spLocks noGrp="1"/>
          </p:cNvSpPr>
          <p:nvPr>
            <p:ph idx="1"/>
          </p:nvPr>
        </p:nvSpPr>
        <p:spPr/>
        <p:txBody>
          <a:bodyPr>
            <a:normAutofit/>
          </a:bodyPr>
          <a:lstStyle/>
          <a:p>
            <a:r>
              <a:rPr lang="en-US" dirty="0" smtClean="0"/>
              <a:t>Transitions in care have potential for medical errors</a:t>
            </a:r>
          </a:p>
          <a:p>
            <a:r>
              <a:rPr lang="en-US" dirty="0" smtClean="0"/>
              <a:t>Research shows bedside shift report can improve:</a:t>
            </a:r>
          </a:p>
          <a:p>
            <a:pPr lvl="1"/>
            <a:r>
              <a:rPr lang="en-US" dirty="0" smtClean="0"/>
              <a:t>Patient safety and quality</a:t>
            </a:r>
          </a:p>
          <a:p>
            <a:pPr lvl="2"/>
            <a:r>
              <a:rPr lang="en-US" dirty="0" smtClean="0"/>
              <a:t>Improved communication</a:t>
            </a:r>
          </a:p>
          <a:p>
            <a:pPr lvl="2"/>
            <a:r>
              <a:rPr lang="en-US" dirty="0" smtClean="0"/>
              <a:t>Decrease in hospital-acquired complications</a:t>
            </a:r>
          </a:p>
          <a:p>
            <a:pPr lvl="1"/>
            <a:r>
              <a:rPr lang="en-US" dirty="0" smtClean="0"/>
              <a:t>Patient experiences of care</a:t>
            </a:r>
          </a:p>
          <a:p>
            <a:pPr lvl="1"/>
            <a:r>
              <a:rPr lang="en-US" dirty="0" smtClean="0"/>
              <a:t>Time management and accountability between nurses</a:t>
            </a:r>
          </a:p>
          <a:p>
            <a:pPr lvl="2"/>
            <a:r>
              <a:rPr lang="en-US" dirty="0" smtClean="0"/>
              <a:t>Decrease in time needed for shift report</a:t>
            </a:r>
          </a:p>
          <a:p>
            <a:pPr lvl="2"/>
            <a:r>
              <a:rPr lang="en-US" dirty="0" smtClean="0"/>
              <a:t>Decrease in overshift time</a:t>
            </a:r>
          </a:p>
          <a:p>
            <a:pPr marL="347663" lvl="0" indent="-347663"/>
            <a:r>
              <a:rPr lang="en-US" dirty="0" smtClean="0">
                <a:solidFill>
                  <a:prstClr val="black"/>
                </a:solidFill>
              </a:rPr>
              <a:t>[</a:t>
            </a:r>
            <a:r>
              <a:rPr lang="en-US" dirty="0" smtClean="0">
                <a:solidFill>
                  <a:srgbClr val="FF0000"/>
                </a:solidFill>
              </a:rPr>
              <a:t>Include specific goals / data for hospital</a:t>
            </a:r>
            <a:r>
              <a:rPr lang="en-US" dirty="0" smtClean="0">
                <a:solidFill>
                  <a:prstClr val="black"/>
                </a:solidFill>
              </a:rPr>
              <a:t>]</a:t>
            </a:r>
            <a:endParaRPr lang="en-US" dirty="0" smtClean="0"/>
          </a:p>
        </p:txBody>
      </p:sp>
      <p:sp>
        <p:nvSpPr>
          <p:cNvPr id="4" name="Footer Placeholder 3"/>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
        <p:nvSpPr>
          <p:cNvPr id="5" name="Slide Number Placeholder 4"/>
          <p:cNvSpPr>
            <a:spLocks noGrp="1"/>
          </p:cNvSpPr>
          <p:nvPr>
            <p:ph type="sldNum" sz="quarter" idx="12"/>
          </p:nvPr>
        </p:nvSpPr>
        <p:spPr/>
        <p:txBody>
          <a:bodyPr/>
          <a:lstStyle/>
          <a:p>
            <a:fld id="{63611735-472E-45BE-B5C5-600BD582DC47}"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What is the patient and family experience at our hospital?</a:t>
            </a:r>
            <a:endParaRPr lang="en-US" dirty="0"/>
          </a:p>
        </p:txBody>
      </p:sp>
      <p:sp>
        <p:nvSpPr>
          <p:cNvPr id="3" name="Slide Number Placeholder 2"/>
          <p:cNvSpPr>
            <a:spLocks noGrp="1"/>
          </p:cNvSpPr>
          <p:nvPr>
            <p:ph type="sldNum" sz="quarter" idx="12"/>
          </p:nvPr>
        </p:nvSpPr>
        <p:spPr/>
        <p:txBody>
          <a:bodyPr/>
          <a:lstStyle/>
          <a:p>
            <a:fld id="{63611735-472E-45BE-B5C5-600BD582DC47}" type="slidenum">
              <a:rPr lang="en-US" smtClean="0"/>
              <a:pPr/>
              <a:t>8</a:t>
            </a:fld>
            <a:endParaRPr lang="en-US" dirty="0"/>
          </a:p>
        </p:txBody>
      </p:sp>
      <p:sp>
        <p:nvSpPr>
          <p:cNvPr id="4" name="Footer Placeholder 3"/>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What is it like being a patient?</a:t>
            </a:r>
          </a:p>
        </p:txBody>
      </p:sp>
      <p:graphicFrame>
        <p:nvGraphicFramePr>
          <p:cNvPr id="13336" name="Group 24" descr="Table showing what it is like to be a patient from the point of view of clinicians and hospital staff and from the patients and family point of view."/>
          <p:cNvGraphicFramePr>
            <a:graphicFrameLocks noGrp="1"/>
          </p:cNvGraphicFramePr>
          <p:nvPr>
            <p:ph idx="1"/>
            <p:extLst>
              <p:ext uri="{D42A27DB-BD31-4B8C-83A1-F6EECF244321}">
                <p14:modId xmlns:p14="http://schemas.microsoft.com/office/powerpoint/2010/main" val="1549564832"/>
              </p:ext>
            </p:extLst>
          </p:nvPr>
        </p:nvGraphicFramePr>
        <p:xfrm>
          <a:off x="457200" y="838200"/>
          <a:ext cx="8001000" cy="4724400"/>
        </p:xfrm>
        <a:graphic>
          <a:graphicData uri="http://schemas.openxmlformats.org/drawingml/2006/table">
            <a:tbl>
              <a:tblPr firstRow="1"/>
              <a:tblGrid>
                <a:gridCol w="2978346"/>
                <a:gridCol w="5022654"/>
              </a:tblGrid>
              <a:tr h="349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Corbel" pitchFamily="34" charset="0"/>
                          <a:ea typeface="ＭＳ Ｐゴシック" charset="-128"/>
                        </a:rPr>
                        <a:t>Clinicians and hospital staff</a:t>
                      </a:r>
                    </a:p>
                  </a:txBody>
                  <a:tcP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1AA2A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Corbel" pitchFamily="34" charset="0"/>
                          <a:ea typeface="ＭＳ Ｐゴシック" charset="-128"/>
                        </a:rPr>
                        <a:t>Patients and family</a:t>
                      </a:r>
                    </a:p>
                  </a:txBody>
                  <a:tcP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solidFill>
                      <a:srgbClr val="1AA2A6"/>
                    </a:solidFill>
                  </a:tcPr>
                </a:tc>
              </a:tr>
              <a:tr h="1136650">
                <a:tc>
                  <a:txBody>
                    <a:bodyPr/>
                    <a:lstStyle/>
                    <a:p>
                      <a:pPr marL="171450" marR="0" lvl="0" indent="-171450" algn="l" defTabSz="914400" rtl="0" eaLnBrk="1" fontAlgn="base" latinLnBrk="0" hangingPunct="1">
                        <a:lnSpc>
                          <a:spcPct val="100000"/>
                        </a:lnSpc>
                        <a:spcBef>
                          <a:spcPct val="0"/>
                        </a:spcBef>
                        <a:spcAft>
                          <a:spcPct val="0"/>
                        </a:spcAft>
                        <a:buClr>
                          <a:srgbClr val="1AA2A6"/>
                        </a:buClr>
                        <a:buSzTx/>
                        <a:buFont typeface="Arial" charset="0"/>
                        <a:buChar char="•"/>
                        <a:tabLst/>
                      </a:pPr>
                      <a:r>
                        <a:rPr kumimoji="0" lang="en-US" sz="1600" b="0" i="0" u="none" strike="noStrike" cap="none" normalizeH="0" baseline="0" dirty="0" smtClean="0">
                          <a:ln>
                            <a:noFill/>
                          </a:ln>
                          <a:solidFill>
                            <a:schemeClr val="tx1"/>
                          </a:solidFill>
                          <a:effectLst/>
                          <a:latin typeface="Corbel" pitchFamily="34" charset="0"/>
                          <a:ea typeface="ＭＳ Ｐゴシック" charset="-128"/>
                        </a:rPr>
                        <a:t>Know how the hospital works and how to get things done</a:t>
                      </a:r>
                    </a:p>
                  </a:txBody>
                  <a:tcP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0"/>
                        </a:spcBef>
                        <a:spcAft>
                          <a:spcPct val="0"/>
                        </a:spcAft>
                        <a:buClr>
                          <a:srgbClr val="1AA2A6"/>
                        </a:buClr>
                        <a:buSzTx/>
                        <a:buFont typeface="Arial" charset="0"/>
                        <a:buChar char="•"/>
                        <a:tabLst/>
                      </a:pPr>
                      <a:r>
                        <a:rPr kumimoji="0" lang="en-US" sz="1600" b="0" i="0" u="none" strike="noStrike" cap="none" normalizeH="0" baseline="0" dirty="0" smtClean="0">
                          <a:ln>
                            <a:noFill/>
                          </a:ln>
                          <a:solidFill>
                            <a:schemeClr val="tx1"/>
                          </a:solidFill>
                          <a:effectLst/>
                          <a:latin typeface="Corbel" pitchFamily="34" charset="0"/>
                          <a:ea typeface="ＭＳ Ｐゴシック" charset="-128"/>
                        </a:rPr>
                        <a:t>Are strangers in this environment</a:t>
                      </a:r>
                    </a:p>
                    <a:p>
                      <a:pPr marL="171450" marR="0" lvl="0" indent="-171450" algn="l" defTabSz="914400" rtl="0" eaLnBrk="1" fontAlgn="base" latinLnBrk="0" hangingPunct="1">
                        <a:lnSpc>
                          <a:spcPct val="100000"/>
                        </a:lnSpc>
                        <a:spcBef>
                          <a:spcPct val="0"/>
                        </a:spcBef>
                        <a:spcAft>
                          <a:spcPct val="0"/>
                        </a:spcAft>
                        <a:buClr>
                          <a:srgbClr val="1AA2A6"/>
                        </a:buClr>
                        <a:buSzTx/>
                        <a:buFont typeface="Arial" charset="0"/>
                        <a:buChar char="•"/>
                        <a:tabLst/>
                      </a:pPr>
                      <a:r>
                        <a:rPr kumimoji="0" lang="en-US" sz="1600" b="0" i="0" u="none" strike="noStrike" cap="none" normalizeH="0" baseline="0" dirty="0" smtClean="0">
                          <a:ln>
                            <a:noFill/>
                          </a:ln>
                          <a:solidFill>
                            <a:schemeClr val="tx1"/>
                          </a:solidFill>
                          <a:effectLst/>
                          <a:latin typeface="Corbel" pitchFamily="34" charset="0"/>
                          <a:ea typeface="ＭＳ Ｐゴシック" charset="-128"/>
                        </a:rPr>
                        <a:t>Do n0t understand the system or culture</a:t>
                      </a:r>
                    </a:p>
                    <a:p>
                      <a:pPr marL="171450" marR="0" lvl="0" indent="-171450" algn="l" defTabSz="914400" rtl="0" eaLnBrk="1" fontAlgn="base" latinLnBrk="0" hangingPunct="1">
                        <a:lnSpc>
                          <a:spcPct val="100000"/>
                        </a:lnSpc>
                        <a:spcBef>
                          <a:spcPct val="0"/>
                        </a:spcBef>
                        <a:spcAft>
                          <a:spcPct val="0"/>
                        </a:spcAft>
                        <a:buClr>
                          <a:srgbClr val="1AA2A6"/>
                        </a:buClr>
                        <a:buSzTx/>
                        <a:buFont typeface="Arial" charset="0"/>
                        <a:buChar char="•"/>
                        <a:tabLst/>
                      </a:pPr>
                      <a:r>
                        <a:rPr kumimoji="0" lang="en-US" sz="1600" b="0" i="0" u="none" strike="noStrike" cap="none" normalizeH="0" baseline="0" dirty="0" smtClean="0">
                          <a:ln>
                            <a:noFill/>
                          </a:ln>
                          <a:solidFill>
                            <a:schemeClr val="tx1"/>
                          </a:solidFill>
                          <a:effectLst/>
                          <a:latin typeface="Corbel" pitchFamily="34" charset="0"/>
                          <a:ea typeface="ＭＳ Ｐゴシック" charset="-128"/>
                        </a:rPr>
                        <a:t>Know about their body and life situation better than hospital staff</a:t>
                      </a:r>
                    </a:p>
                  </a:txBody>
                  <a:tcP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noFill/>
                  </a:tcPr>
                </a:tc>
              </a:tr>
              <a:tr h="1104900">
                <a:tc>
                  <a:txBody>
                    <a:bodyPr/>
                    <a:lstStyle/>
                    <a:p>
                      <a:pPr marL="171450" marR="0" lvl="0" indent="-171450" algn="l" defTabSz="914400" rtl="0" eaLnBrk="1" fontAlgn="base" latinLnBrk="0" hangingPunct="1">
                        <a:lnSpc>
                          <a:spcPct val="100000"/>
                        </a:lnSpc>
                        <a:spcBef>
                          <a:spcPct val="0"/>
                        </a:spcBef>
                        <a:spcAft>
                          <a:spcPct val="0"/>
                        </a:spcAft>
                        <a:buClr>
                          <a:srgbClr val="1AA2A6"/>
                        </a:buClr>
                        <a:buSzTx/>
                        <a:buFont typeface="Arial" charset="0"/>
                        <a:buChar char="•"/>
                        <a:tabLst/>
                      </a:pPr>
                      <a:r>
                        <a:rPr kumimoji="0" lang="en-US" sz="1600" b="0" i="0" u="none" strike="noStrike" cap="none" normalizeH="0" baseline="0" dirty="0" smtClean="0">
                          <a:ln>
                            <a:noFill/>
                          </a:ln>
                          <a:solidFill>
                            <a:schemeClr val="tx1"/>
                          </a:solidFill>
                          <a:effectLst/>
                          <a:latin typeface="Corbel" pitchFamily="34" charset="0"/>
                          <a:ea typeface="ＭＳ Ｐゴシック" charset="-128"/>
                        </a:rPr>
                        <a:t>Know who hospital staff are and what they do</a:t>
                      </a:r>
                    </a:p>
                    <a:p>
                      <a:pPr marL="171450" marR="0" lvl="0" indent="-171450" algn="l" defTabSz="914400" rtl="0" eaLnBrk="1" fontAlgn="base" latinLnBrk="0" hangingPunct="1">
                        <a:lnSpc>
                          <a:spcPct val="100000"/>
                        </a:lnSpc>
                        <a:spcBef>
                          <a:spcPct val="0"/>
                        </a:spcBef>
                        <a:spcAft>
                          <a:spcPct val="0"/>
                        </a:spcAft>
                        <a:buClr>
                          <a:srgbClr val="1AA2A6"/>
                        </a:buClr>
                        <a:buSzTx/>
                        <a:buFont typeface="Arial" charset="0"/>
                        <a:buChar char="•"/>
                        <a:tabLst/>
                      </a:pPr>
                      <a:endParaRPr kumimoji="0" lang="en-US" sz="1600" b="0" i="0" u="none" strike="noStrike" cap="none" normalizeH="0" baseline="0" dirty="0" smtClean="0">
                        <a:ln>
                          <a:noFill/>
                        </a:ln>
                        <a:solidFill>
                          <a:schemeClr val="tx1"/>
                        </a:solidFill>
                        <a:effectLst/>
                        <a:latin typeface="Corbel" pitchFamily="34" charset="0"/>
                        <a:ea typeface="ＭＳ Ｐゴシック" charset="-128"/>
                      </a:endParaRPr>
                    </a:p>
                  </a:txBody>
                  <a:tcP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0"/>
                        </a:spcBef>
                        <a:spcAft>
                          <a:spcPct val="0"/>
                        </a:spcAft>
                        <a:buClr>
                          <a:srgbClr val="1AA2A6"/>
                        </a:buClr>
                        <a:buSzTx/>
                        <a:buFont typeface="Arial" charset="0"/>
                        <a:buChar char="•"/>
                        <a:tabLst/>
                      </a:pPr>
                      <a:r>
                        <a:rPr kumimoji="0" lang="en-US" sz="1600" b="0" i="0" u="none" strike="noStrike" cap="none" normalizeH="0" baseline="0" dirty="0" smtClean="0">
                          <a:ln>
                            <a:noFill/>
                          </a:ln>
                          <a:solidFill>
                            <a:schemeClr val="tx1"/>
                          </a:solidFill>
                          <a:effectLst/>
                          <a:latin typeface="Corbel" pitchFamily="34" charset="0"/>
                          <a:ea typeface="ＭＳ Ｐゴシック" charset="-128"/>
                        </a:rPr>
                        <a:t>Do not know who different staff are and what they do</a:t>
                      </a:r>
                    </a:p>
                    <a:p>
                      <a:pPr marL="171450" marR="0" lvl="0" indent="-171450" algn="l" defTabSz="914400" rtl="0" eaLnBrk="1" fontAlgn="base" latinLnBrk="0" hangingPunct="1">
                        <a:lnSpc>
                          <a:spcPct val="100000"/>
                        </a:lnSpc>
                        <a:spcBef>
                          <a:spcPct val="0"/>
                        </a:spcBef>
                        <a:spcAft>
                          <a:spcPct val="0"/>
                        </a:spcAft>
                        <a:buClr>
                          <a:srgbClr val="1AA2A6"/>
                        </a:buClr>
                        <a:buSzTx/>
                        <a:buFont typeface="Arial" charset="0"/>
                        <a:buChar char="•"/>
                        <a:tabLst/>
                      </a:pPr>
                      <a:r>
                        <a:rPr kumimoji="0" lang="en-US" sz="1600" b="0" i="0" u="none" strike="noStrike" cap="none" normalizeH="0" baseline="0" dirty="0" smtClean="0">
                          <a:ln>
                            <a:noFill/>
                          </a:ln>
                          <a:solidFill>
                            <a:schemeClr val="tx1"/>
                          </a:solidFill>
                          <a:effectLst/>
                          <a:latin typeface="Corbel" pitchFamily="34" charset="0"/>
                          <a:ea typeface="ＭＳ Ｐゴシック" charset="-128"/>
                        </a:rPr>
                        <a:t>May want family or friends to support them</a:t>
                      </a:r>
                    </a:p>
                    <a:p>
                      <a:pPr marL="171450" marR="0" lvl="0" indent="-171450" algn="l" defTabSz="914400" rtl="0" eaLnBrk="1" fontAlgn="base" latinLnBrk="0" hangingPunct="1">
                        <a:lnSpc>
                          <a:spcPct val="100000"/>
                        </a:lnSpc>
                        <a:spcBef>
                          <a:spcPct val="0"/>
                        </a:spcBef>
                        <a:spcAft>
                          <a:spcPct val="0"/>
                        </a:spcAft>
                        <a:buClr>
                          <a:srgbClr val="1AA2A6"/>
                        </a:buClr>
                        <a:buSzTx/>
                        <a:buFont typeface="Arial" charset="0"/>
                        <a:buChar char="•"/>
                        <a:tabLst/>
                      </a:pPr>
                      <a:r>
                        <a:rPr kumimoji="0" lang="en-US" sz="1600" b="0" i="0" u="none" strike="noStrike" cap="none" normalizeH="0" baseline="0" dirty="0" smtClean="0">
                          <a:ln>
                            <a:noFill/>
                          </a:ln>
                          <a:solidFill>
                            <a:schemeClr val="tx1"/>
                          </a:solidFill>
                          <a:effectLst/>
                          <a:latin typeface="Corbel" pitchFamily="34" charset="0"/>
                          <a:ea typeface="ＭＳ Ｐゴシック" charset="-128"/>
                        </a:rPr>
                        <a:t>May feel nursing staff are unavailable for multiple hours during shift change</a:t>
                      </a:r>
                    </a:p>
                  </a:txBody>
                  <a:tcP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noFill/>
                  </a:tcPr>
                </a:tc>
              </a:tr>
              <a:tr h="1394460">
                <a:tc>
                  <a:txBody>
                    <a:bodyPr/>
                    <a:lstStyle/>
                    <a:p>
                      <a:pPr marL="171450" marR="0" lvl="0" indent="-171450" algn="l" defTabSz="914400" rtl="0" eaLnBrk="1" fontAlgn="base" latinLnBrk="0" hangingPunct="1">
                        <a:lnSpc>
                          <a:spcPct val="100000"/>
                        </a:lnSpc>
                        <a:spcBef>
                          <a:spcPct val="0"/>
                        </a:spcBef>
                        <a:spcAft>
                          <a:spcPct val="0"/>
                        </a:spcAft>
                        <a:buClr>
                          <a:srgbClr val="1AA2A6"/>
                        </a:buClr>
                        <a:buSzTx/>
                        <a:buFont typeface="Arial" charset="0"/>
                        <a:buChar char="•"/>
                        <a:tabLst/>
                      </a:pPr>
                      <a:r>
                        <a:rPr kumimoji="0" lang="en-US" sz="1600" b="0" i="0" u="none" strike="noStrike" cap="none" normalizeH="0" baseline="0" dirty="0" smtClean="0">
                          <a:ln>
                            <a:noFill/>
                          </a:ln>
                          <a:solidFill>
                            <a:schemeClr val="tx1"/>
                          </a:solidFill>
                          <a:effectLst/>
                          <a:latin typeface="Corbel" pitchFamily="34" charset="0"/>
                          <a:ea typeface="ＭＳ Ｐゴシック" charset="-128"/>
                        </a:rPr>
                        <a:t>Are busy and under</a:t>
                      </a:r>
                      <a:br>
                        <a:rPr kumimoji="0" lang="en-US" sz="1600" b="0" i="0" u="none" strike="noStrike" cap="none" normalizeH="0" baseline="0" dirty="0" smtClean="0">
                          <a:ln>
                            <a:noFill/>
                          </a:ln>
                          <a:solidFill>
                            <a:schemeClr val="tx1"/>
                          </a:solidFill>
                          <a:effectLst/>
                          <a:latin typeface="Corbel" pitchFamily="34" charset="0"/>
                          <a:ea typeface="ＭＳ Ｐゴシック" charset="-128"/>
                        </a:rPr>
                      </a:br>
                      <a:r>
                        <a:rPr kumimoji="0" lang="en-US" sz="1600" b="0" i="0" u="none" strike="noStrike" cap="none" normalizeH="0" baseline="0" dirty="0" smtClean="0">
                          <a:ln>
                            <a:noFill/>
                          </a:ln>
                          <a:solidFill>
                            <a:schemeClr val="tx1"/>
                          </a:solidFill>
                          <a:effectLst/>
                          <a:latin typeface="Corbel" pitchFamily="34" charset="0"/>
                          <a:ea typeface="ＭＳ Ｐゴシック" charset="-128"/>
                        </a:rPr>
                        <a:t>a lot of stress</a:t>
                      </a:r>
                    </a:p>
                  </a:txBody>
                  <a:tcP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0"/>
                        </a:spcBef>
                        <a:spcAft>
                          <a:spcPct val="0"/>
                        </a:spcAft>
                        <a:buClr>
                          <a:srgbClr val="1AA2A6"/>
                        </a:buClr>
                        <a:buSzTx/>
                        <a:buFont typeface="Arial" charset="0"/>
                        <a:buChar char="•"/>
                        <a:tabLst/>
                      </a:pPr>
                      <a:r>
                        <a:rPr kumimoji="0" lang="en-US" sz="1600" b="0" i="0" u="none" strike="noStrike" cap="none" normalizeH="0" baseline="0" dirty="0" smtClean="0">
                          <a:ln>
                            <a:noFill/>
                          </a:ln>
                          <a:solidFill>
                            <a:schemeClr val="tx1"/>
                          </a:solidFill>
                          <a:effectLst/>
                          <a:latin typeface="Corbel" pitchFamily="34" charset="0"/>
                          <a:ea typeface="ＭＳ Ｐゴシック" charset="-128"/>
                        </a:rPr>
                        <a:t>Are often in pain or uncomfortable, vulnerable, or afraid</a:t>
                      </a:r>
                    </a:p>
                    <a:p>
                      <a:pPr marL="171450" marR="0" lvl="0" indent="-171450" algn="l" defTabSz="914400" rtl="0" eaLnBrk="1" fontAlgn="base" latinLnBrk="0" hangingPunct="1">
                        <a:lnSpc>
                          <a:spcPct val="100000"/>
                        </a:lnSpc>
                        <a:spcBef>
                          <a:spcPct val="0"/>
                        </a:spcBef>
                        <a:spcAft>
                          <a:spcPct val="0"/>
                        </a:spcAft>
                        <a:buClr>
                          <a:srgbClr val="1AA2A6"/>
                        </a:buClr>
                        <a:buSzTx/>
                        <a:buFont typeface="Arial" charset="0"/>
                        <a:buChar char="•"/>
                        <a:tabLst/>
                      </a:pPr>
                      <a:r>
                        <a:rPr kumimoji="0" lang="en-US" sz="1600" b="0" i="0" u="none" strike="noStrike" cap="none" normalizeH="0" baseline="0" dirty="0" smtClean="0">
                          <a:ln>
                            <a:noFill/>
                          </a:ln>
                          <a:solidFill>
                            <a:schemeClr val="tx1"/>
                          </a:solidFill>
                          <a:effectLst/>
                          <a:latin typeface="Corbel" pitchFamily="34" charset="0"/>
                          <a:ea typeface="ＭＳ Ｐゴシック" charset="-128"/>
                        </a:rPr>
                        <a:t>Are worried and want to do what they can for the patient (family members)</a:t>
                      </a:r>
                    </a:p>
                    <a:p>
                      <a:pPr marL="171450" marR="0" lvl="0" indent="-171450" algn="l" defTabSz="914400" rtl="0" eaLnBrk="1" fontAlgn="base" latinLnBrk="0" hangingPunct="1">
                        <a:lnSpc>
                          <a:spcPct val="100000"/>
                        </a:lnSpc>
                        <a:spcBef>
                          <a:spcPct val="0"/>
                        </a:spcBef>
                        <a:spcAft>
                          <a:spcPct val="0"/>
                        </a:spcAft>
                        <a:buClr>
                          <a:srgbClr val="1AA2A6"/>
                        </a:buClr>
                        <a:buSzTx/>
                        <a:buFont typeface="Arial" charset="0"/>
                        <a:buChar char="•"/>
                        <a:tabLst/>
                      </a:pPr>
                      <a:r>
                        <a:rPr kumimoji="0" lang="en-US" sz="1600" b="0" i="0" u="none" strike="noStrike" cap="none" normalizeH="0" baseline="0" dirty="0" smtClean="0">
                          <a:ln>
                            <a:noFill/>
                          </a:ln>
                          <a:solidFill>
                            <a:schemeClr val="tx1"/>
                          </a:solidFill>
                          <a:effectLst/>
                          <a:latin typeface="Corbel" pitchFamily="34" charset="0"/>
                          <a:ea typeface="ＭＳ Ｐゴシック" charset="-128"/>
                        </a:rPr>
                        <a:t>Are aware that hospital staff are busy and may not want to bother you</a:t>
                      </a:r>
                    </a:p>
                  </a:txBody>
                  <a:tcP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a:noFill/>
                    </a:lnTlToBr>
                    <a:lnBlToTr>
                      <a:noFill/>
                    </a:lnBlToTr>
                    <a:noFill/>
                  </a:tcPr>
                </a:tc>
              </a:tr>
              <a:tr h="579120">
                <a:tc>
                  <a:txBody>
                    <a:bodyPr/>
                    <a:lstStyle/>
                    <a:p>
                      <a:pPr marL="171450" marR="0" lvl="0" indent="-171450" algn="l" defTabSz="914400" rtl="0" eaLnBrk="1" fontAlgn="base" latinLnBrk="0" hangingPunct="1">
                        <a:lnSpc>
                          <a:spcPct val="100000"/>
                        </a:lnSpc>
                        <a:spcBef>
                          <a:spcPct val="0"/>
                        </a:spcBef>
                        <a:spcAft>
                          <a:spcPct val="0"/>
                        </a:spcAft>
                        <a:buClr>
                          <a:srgbClr val="1AA2A6"/>
                        </a:buClr>
                        <a:buSzTx/>
                        <a:buFont typeface="Arial" charset="0"/>
                        <a:buChar char="•"/>
                        <a:tabLst/>
                      </a:pPr>
                      <a:r>
                        <a:rPr kumimoji="0" lang="en-US" sz="1600" b="0" i="0" u="none" strike="noStrike" cap="none" normalizeH="0" baseline="0" dirty="0" smtClean="0">
                          <a:ln>
                            <a:noFill/>
                          </a:ln>
                          <a:solidFill>
                            <a:schemeClr val="tx1"/>
                          </a:solidFill>
                          <a:effectLst/>
                          <a:latin typeface="Corbel" pitchFamily="34" charset="0"/>
                          <a:ea typeface="ＭＳ Ｐゴシック" charset="-128"/>
                        </a:rPr>
                        <a:t>Want to provide high-quality and safe care</a:t>
                      </a:r>
                    </a:p>
                  </a:txBody>
                  <a:tcPr horzOverflow="overflow">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171450" marR="0" lvl="0" indent="-171450" algn="l" defTabSz="914400" rtl="0" eaLnBrk="1" fontAlgn="base" latinLnBrk="0" hangingPunct="1">
                        <a:lnSpc>
                          <a:spcPct val="100000"/>
                        </a:lnSpc>
                        <a:spcBef>
                          <a:spcPct val="0"/>
                        </a:spcBef>
                        <a:spcAft>
                          <a:spcPct val="0"/>
                        </a:spcAft>
                        <a:buClr>
                          <a:srgbClr val="1AA2A6"/>
                        </a:buClr>
                        <a:buSzTx/>
                        <a:buFont typeface="Arial" charset="0"/>
                        <a:buChar char="•"/>
                        <a:tabLst/>
                      </a:pPr>
                      <a:r>
                        <a:rPr kumimoji="0" lang="en-US" sz="1600" b="0" i="0" u="none" strike="noStrike" cap="none" normalizeH="0" baseline="0" dirty="0" smtClean="0">
                          <a:ln>
                            <a:noFill/>
                          </a:ln>
                          <a:solidFill>
                            <a:schemeClr val="tx1"/>
                          </a:solidFill>
                          <a:effectLst/>
                          <a:latin typeface="Corbel" pitchFamily="34" charset="0"/>
                          <a:ea typeface="ＭＳ Ｐゴシック" charset="-128"/>
                        </a:rPr>
                        <a:t>Trust hospital staff to provide safe and quality care</a:t>
                      </a:r>
                    </a:p>
                  </a:txBody>
                  <a:tcPr horzOverflow="overflow">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fld id="{63611735-472E-45BE-B5C5-600BD582DC47}" type="slidenum">
              <a:rPr lang="en-US" smtClean="0"/>
              <a:pPr/>
              <a:t>9</a:t>
            </a:fld>
            <a:endParaRPr lang="en-US" dirty="0"/>
          </a:p>
        </p:txBody>
      </p:sp>
      <p:sp>
        <p:nvSpPr>
          <p:cNvPr id="5" name="Footer Placeholder 4"/>
          <p:cNvSpPr>
            <a:spLocks noGrp="1"/>
          </p:cNvSpPr>
          <p:nvPr>
            <p:ph type="ftr" sz="quarter" idx="11"/>
          </p:nvPr>
        </p:nvSpPr>
        <p:spPr/>
        <p:txBody>
          <a:bodyPr/>
          <a:lstStyle/>
          <a:p>
            <a:r>
              <a:rPr lang="en-US" dirty="0" smtClean="0">
                <a:latin typeface="Rockwell" pitchFamily="18" charset="0"/>
              </a:rPr>
              <a:t>Strategy 3</a:t>
            </a:r>
            <a:r>
              <a:rPr lang="en-US" dirty="0" smtClean="0"/>
              <a:t>: Nurse Bedside Shift Report (Tool 3)</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301047ae7131588535ef837d278abf2d37d2de8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636</TotalTime>
  <Words>5098</Words>
  <Application>Microsoft Office PowerPoint</Application>
  <PresentationFormat>On-screen Show (4:3)</PresentationFormat>
  <Paragraphs>462</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Insert hospital logo here  Nurse Bedside Shift Report Training</vt:lpstr>
      <vt:lpstr>Today’s session</vt:lpstr>
      <vt:lpstr>What is patient and family engagement?</vt:lpstr>
      <vt:lpstr>What is patient and family engagement?</vt:lpstr>
      <vt:lpstr>Patient- and family-centered care</vt:lpstr>
      <vt:lpstr>Why patient and family engagement?</vt:lpstr>
      <vt:lpstr>Why focus on bedside shift report?</vt:lpstr>
      <vt:lpstr>What is the patient and family experience at our hospital?</vt:lpstr>
      <vt:lpstr>What is it like being a patient?</vt:lpstr>
      <vt:lpstr>What is it like being a patient? (continued)</vt:lpstr>
      <vt:lpstr>Bedside shift report</vt:lpstr>
      <vt:lpstr>What is bedside shift report?</vt:lpstr>
      <vt:lpstr>Critical elements of bedside shift report</vt:lpstr>
      <vt:lpstr>Benefits of bedside shift report for patients</vt:lpstr>
      <vt:lpstr>Benefits of bedside shift report for patients (continued)</vt:lpstr>
      <vt:lpstr>Benefits of bedside shift report for nurses</vt:lpstr>
      <vt:lpstr>Video of bedside shift report</vt:lpstr>
      <vt:lpstr>Video of bedside shift report (continued)</vt:lpstr>
      <vt:lpstr>Tips for bedside shift report</vt:lpstr>
      <vt:lpstr>Potential challenges</vt:lpstr>
      <vt:lpstr>HIPAA and Bedside Shift Report Adapted from Emory University Bedside Shift Report Bundle Training</vt:lpstr>
      <vt:lpstr>Addressing HIPAA concerns</vt:lpstr>
      <vt:lpstr>Addressing HIPAA concerns (continued)</vt:lpstr>
      <vt:lpstr>Addressing HIPAA concerns (continued 2)</vt:lpstr>
      <vt:lpstr>Addressing HIPAA concerns (continued 3)</vt:lpstr>
      <vt:lpstr>Practice exercises</vt:lpstr>
      <vt:lpstr>Option 1: Role play vignette </vt:lpstr>
      <vt:lpstr>Option 1: Role play vignette (continued)</vt:lpstr>
      <vt:lpstr>Option 2: Small group discussion</vt:lpstr>
      <vt:lpstr>Final thoughts</vt:lpstr>
      <vt:lpstr>Thank you</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Strategy 3: Bedside Shift Report (Tool 3)</dc:title>
  <dc:subject>Nurse Bedside Shift Report Training</dc:subject>
  <dc:creator>Agency for Healthcare Research and Quality</dc:creator>
  <cp:keywords>Family engagement; HIPAA; patient; health care team; SBAR report; focused assessment; checklist; accountability</cp:keywords>
  <cp:lastModifiedBy>DHHS</cp:lastModifiedBy>
  <cp:revision>108</cp:revision>
  <dcterms:created xsi:type="dcterms:W3CDTF">2011-07-01T22:23:38Z</dcterms:created>
  <dcterms:modified xsi:type="dcterms:W3CDTF">2014-03-17T15:43:37Z</dcterms:modified>
  <cp:category>Guide to Patient and Family Engagement</cp:category>
</cp:coreProperties>
</file>